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handoutMasterIdLst>
    <p:handoutMasterId r:id="rId27"/>
  </p:handoutMasterIdLst>
  <p:sldIdLst>
    <p:sldId id="259" r:id="rId3"/>
    <p:sldId id="260" r:id="rId4"/>
    <p:sldId id="299" r:id="rId5"/>
    <p:sldId id="316" r:id="rId6"/>
    <p:sldId id="261" r:id="rId7"/>
    <p:sldId id="290" r:id="rId8"/>
    <p:sldId id="335" r:id="rId9"/>
    <p:sldId id="336" r:id="rId10"/>
    <p:sldId id="292" r:id="rId11"/>
    <p:sldId id="334" r:id="rId12"/>
    <p:sldId id="338" r:id="rId13"/>
    <p:sldId id="301" r:id="rId14"/>
    <p:sldId id="293" r:id="rId15"/>
    <p:sldId id="371" r:id="rId16"/>
    <p:sldId id="296" r:id="rId17"/>
    <p:sldId id="354" r:id="rId18"/>
    <p:sldId id="353" r:id="rId19"/>
    <p:sldId id="304" r:id="rId20"/>
    <p:sldId id="352" r:id="rId21"/>
    <p:sldId id="350" r:id="rId22"/>
    <p:sldId id="373" r:id="rId23"/>
    <p:sldId id="360" r:id="rId24"/>
    <p:sldId id="283"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05F2C04-C923-438B-8C0F-E0CD2BADF298}">
      <wppc:fontMis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8C9C"/>
    <a:srgbClr val="6496A4"/>
    <a:srgbClr val="8DAAB7"/>
    <a:srgbClr val="698263"/>
    <a:srgbClr val="2C422F"/>
    <a:srgbClr val="D5D0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深色样式 1 - 强调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90" autoAdjust="0"/>
    <p:restoredTop sz="94660"/>
  </p:normalViewPr>
  <p:slideViewPr>
    <p:cSldViewPr snapToGrid="0" showGuides="1">
      <p:cViewPr>
        <p:scale>
          <a:sx n="76" d="100"/>
          <a:sy n="76" d="100"/>
        </p:scale>
        <p:origin x="278" y="206"/>
      </p:cViewPr>
      <p:guideLst>
        <p:guide orient="horz" pos="3128"/>
        <p:guide pos="529"/>
        <p:guide pos="38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notesMaster" Target="notesMasters/notesMaster1.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6717241" y="270933"/>
            <a:ext cx="2493963" cy="3679649"/>
          </a:xfrm>
        </p:spPr>
        <p:txBody>
          <a:bodyPr/>
          <a:lstStyle/>
          <a:p>
            <a:endParaRPr lang="zh-CN" altLang="en-US"/>
          </a:p>
        </p:txBody>
      </p:sp>
      <p:sp>
        <p:nvSpPr>
          <p:cNvPr id="9" name="图片占位符 7"/>
          <p:cNvSpPr>
            <a:spLocks noGrp="1"/>
          </p:cNvSpPr>
          <p:nvPr>
            <p:ph type="pic" sz="quarter" idx="11"/>
          </p:nvPr>
        </p:nvSpPr>
        <p:spPr>
          <a:xfrm>
            <a:off x="6717241" y="4202489"/>
            <a:ext cx="2493963" cy="2463600"/>
          </a:xfrm>
        </p:spPr>
        <p:txBody>
          <a:bodyPr/>
          <a:lstStyle/>
          <a:p>
            <a:endParaRPr lang="zh-CN" altLang="en-US"/>
          </a:p>
        </p:txBody>
      </p:sp>
      <p:sp>
        <p:nvSpPr>
          <p:cNvPr id="10" name="图片占位符 7"/>
          <p:cNvSpPr>
            <a:spLocks noGrp="1"/>
          </p:cNvSpPr>
          <p:nvPr>
            <p:ph type="pic" sz="quarter" idx="12"/>
          </p:nvPr>
        </p:nvSpPr>
        <p:spPr>
          <a:xfrm>
            <a:off x="9336263" y="270933"/>
            <a:ext cx="2493963" cy="2463600"/>
          </a:xfrm>
        </p:spPr>
        <p:txBody>
          <a:bodyPr/>
          <a:lstStyle/>
          <a:p>
            <a:endParaRPr lang="zh-CN" altLang="en-US"/>
          </a:p>
        </p:txBody>
      </p:sp>
      <p:sp>
        <p:nvSpPr>
          <p:cNvPr id="11" name="图片占位符 7"/>
          <p:cNvSpPr>
            <a:spLocks noGrp="1"/>
          </p:cNvSpPr>
          <p:nvPr>
            <p:ph type="pic" sz="quarter" idx="13"/>
          </p:nvPr>
        </p:nvSpPr>
        <p:spPr>
          <a:xfrm>
            <a:off x="9336263" y="2986440"/>
            <a:ext cx="2493963" cy="3679649"/>
          </a:xfr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9" name="图片占位符 7"/>
          <p:cNvSpPr>
            <a:spLocks noGrp="1"/>
          </p:cNvSpPr>
          <p:nvPr>
            <p:ph type="pic" sz="quarter" idx="11"/>
          </p:nvPr>
        </p:nvSpPr>
        <p:spPr>
          <a:xfrm>
            <a:off x="508352" y="3976711"/>
            <a:ext cx="3120066" cy="2068488"/>
          </a:xfrm>
        </p:spPr>
        <p:txBody>
          <a:bodyPr/>
          <a:lstStyle/>
          <a:p>
            <a:endParaRPr lang="zh-CN" altLang="en-US"/>
          </a:p>
        </p:txBody>
      </p:sp>
      <p:sp>
        <p:nvSpPr>
          <p:cNvPr id="10" name="图片占位符 7"/>
          <p:cNvSpPr>
            <a:spLocks noGrp="1"/>
          </p:cNvSpPr>
          <p:nvPr>
            <p:ph type="pic" sz="quarter" idx="12"/>
          </p:nvPr>
        </p:nvSpPr>
        <p:spPr>
          <a:xfrm>
            <a:off x="508352" y="1715911"/>
            <a:ext cx="3120066" cy="2068488"/>
          </a:xfrm>
        </p:spPr>
        <p:txBody>
          <a:bodyPr/>
          <a:lstStyle/>
          <a:p>
            <a:endParaRPr lang="zh-CN" altLang="en-US"/>
          </a:p>
        </p:txBody>
      </p:sp>
      <p:sp>
        <p:nvSpPr>
          <p:cNvPr id="4" name="图片占位符 7"/>
          <p:cNvSpPr>
            <a:spLocks noGrp="1"/>
          </p:cNvSpPr>
          <p:nvPr>
            <p:ph type="pic" sz="quarter" idx="13"/>
          </p:nvPr>
        </p:nvSpPr>
        <p:spPr>
          <a:xfrm>
            <a:off x="3893577" y="3976711"/>
            <a:ext cx="3120066" cy="2068488"/>
          </a:xfrm>
        </p:spPr>
        <p:txBody>
          <a:bodyPr/>
          <a:lstStyle/>
          <a:p>
            <a:endParaRPr lang="zh-CN" altLang="en-US"/>
          </a:p>
        </p:txBody>
      </p:sp>
      <p:sp>
        <p:nvSpPr>
          <p:cNvPr id="5" name="图片占位符 7"/>
          <p:cNvSpPr>
            <a:spLocks noGrp="1"/>
          </p:cNvSpPr>
          <p:nvPr>
            <p:ph type="pic" sz="quarter" idx="14"/>
          </p:nvPr>
        </p:nvSpPr>
        <p:spPr>
          <a:xfrm>
            <a:off x="3893577" y="1715911"/>
            <a:ext cx="3120066" cy="2068488"/>
          </a:xfrm>
        </p:spPr>
        <p:txBody>
          <a:bodyP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9DD38B82-0DA1-4110-8C3A-278497DC3EF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725A0E-262A-4643-AAEC-57EC434E313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Arial" panose="020B0604020202020204" pitchFamily="34" charset="0"/>
              </a:defRPr>
            </a:lvl1pPr>
          </a:lstStyle>
          <a:p>
            <a:fld id="{9DD38B82-0DA1-4110-8C3A-278497DC3EF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Arial" panose="020B0604020202020204" pitchFamily="34" charset="0"/>
              </a:defRPr>
            </a:lvl1pPr>
          </a:lstStyle>
          <a:p>
            <a:fld id="{0B725A0E-262A-4643-AAEC-57EC434E313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3.jpe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7865" b="7865"/>
          <a:stretch>
            <a:fillRect/>
          </a:stretch>
        </p:blipFill>
        <p:spPr>
          <a:xfrm>
            <a:off x="-10596" y="0"/>
            <a:ext cx="12202595" cy="6858000"/>
          </a:xfrm>
          <a:prstGeom prst="rect">
            <a:avLst/>
          </a:prstGeom>
        </p:spPr>
      </p:pic>
      <p:sp>
        <p:nvSpPr>
          <p:cNvPr id="21" name="矩形 63"/>
          <p:cNvSpPr/>
          <p:nvPr/>
        </p:nvSpPr>
        <p:spPr>
          <a:xfrm>
            <a:off x="690880" y="520700"/>
            <a:ext cx="5865495" cy="5729605"/>
          </a:xfrm>
          <a:prstGeom prst="rect">
            <a:avLst/>
          </a:prstGeom>
          <a:solidFill>
            <a:srgbClr val="6496A4">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文本框 74"/>
          <p:cNvSpPr txBox="1"/>
          <p:nvPr/>
        </p:nvSpPr>
        <p:spPr>
          <a:xfrm>
            <a:off x="1419080" y="5372552"/>
            <a:ext cx="4460877" cy="306705"/>
          </a:xfrm>
          <a:prstGeom prst="rect">
            <a:avLst/>
          </a:prstGeom>
          <a:noFill/>
        </p:spPr>
        <p:txBody>
          <a:bodyPr wrap="square" rtlCol="0">
            <a:spAutoFit/>
          </a:bodyPr>
          <a:p>
            <a:pPr algn="dist"/>
            <a:r>
              <a:rPr lang="en-IN" altLang="en-US" sz="1400" b="1" dirty="0">
                <a:solidFill>
                  <a:schemeClr val="bg1"/>
                </a:solidFill>
                <a:latin typeface="Trebuchet MS" panose="020B0603020202020204" charset="0"/>
                <a:ea typeface="Arial" panose="020B0604020202020204" pitchFamily="34" charset="0"/>
                <a:cs typeface="Trebuchet MS" panose="020B0603020202020204" charset="0"/>
              </a:rPr>
              <a:t>SEMINAR</a:t>
            </a:r>
            <a:endParaRPr lang="en-IN" altLang="en-US" sz="1400" b="1" dirty="0">
              <a:solidFill>
                <a:schemeClr val="bg1"/>
              </a:solidFill>
              <a:latin typeface="Trebuchet MS" panose="020B0603020202020204" charset="0"/>
              <a:ea typeface="Arial" panose="020B0604020202020204" pitchFamily="34" charset="0"/>
              <a:cs typeface="Trebuchet MS" panose="020B0603020202020204" charset="0"/>
            </a:endParaRPr>
          </a:p>
        </p:txBody>
      </p:sp>
      <p:cxnSp>
        <p:nvCxnSpPr>
          <p:cNvPr id="23" name="直接连接符 6"/>
          <p:cNvCxnSpPr/>
          <p:nvPr/>
        </p:nvCxnSpPr>
        <p:spPr>
          <a:xfrm>
            <a:off x="1419225" y="5235575"/>
            <a:ext cx="44348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矩形 1"/>
          <p:cNvSpPr/>
          <p:nvPr/>
        </p:nvSpPr>
        <p:spPr>
          <a:xfrm>
            <a:off x="1269365" y="712470"/>
            <a:ext cx="4734560" cy="4523105"/>
          </a:xfrm>
          <a:prstGeom prst="rect">
            <a:avLst/>
          </a:prstGeom>
        </p:spPr>
        <p:txBody>
          <a:bodyPr wrap="square">
            <a:spAutoFit/>
          </a:bodyPr>
          <a:p>
            <a:pPr algn="dist"/>
            <a:r>
              <a:rPr lang="en-IN" altLang="en-US" sz="4800" b="1">
                <a:solidFill>
                  <a:schemeClr val="bg1"/>
                </a:solidFill>
                <a:latin typeface="Trebuchet MS" panose="020B0603020202020204" charset="0"/>
                <a:cs typeface="Trebuchet MS" panose="020B0603020202020204" charset="0"/>
                <a:sym typeface="+mn-ea"/>
              </a:rPr>
              <a:t>EVALUATING CLASSIFICATION PROBLEMS</a:t>
            </a:r>
            <a:endParaRPr lang="en-IN" altLang="en-US" sz="4800" b="1">
              <a:solidFill>
                <a:schemeClr val="bg1"/>
              </a:solidFill>
              <a:latin typeface="Trebuchet MS" panose="020B0603020202020204" charset="0"/>
              <a:cs typeface="Trebuchet MS" panose="020B0603020202020204" charset="0"/>
              <a:sym typeface="+mn-ea"/>
            </a:endParaRPr>
          </a:p>
          <a:p>
            <a:pPr algn="dist"/>
            <a:r>
              <a:rPr lang="en-IN" altLang="en-US" sz="4800" b="1">
                <a:solidFill>
                  <a:schemeClr val="bg1"/>
                </a:solidFill>
                <a:latin typeface="Trebuchet MS" panose="020B0603020202020204" charset="0"/>
                <a:cs typeface="Trebuchet MS" panose="020B0603020202020204" charset="0"/>
                <a:sym typeface="+mn-ea"/>
              </a:rPr>
              <a:t>USING </a:t>
            </a:r>
            <a:endParaRPr lang="en-IN" altLang="en-US" sz="4800" b="1">
              <a:solidFill>
                <a:schemeClr val="bg1"/>
              </a:solidFill>
              <a:latin typeface="Trebuchet MS" panose="020B0603020202020204" charset="0"/>
              <a:cs typeface="Trebuchet MS" panose="020B0603020202020204" charset="0"/>
              <a:sym typeface="+mn-ea"/>
            </a:endParaRPr>
          </a:p>
          <a:p>
            <a:pPr algn="dist"/>
            <a:r>
              <a:rPr lang="en-IN" altLang="en-US" sz="4800" b="1">
                <a:solidFill>
                  <a:schemeClr val="bg1"/>
                </a:solidFill>
                <a:latin typeface="Trebuchet MS" panose="020B0603020202020204" charset="0"/>
                <a:cs typeface="Trebuchet MS" panose="020B0603020202020204" charset="0"/>
                <a:sym typeface="+mn-ea"/>
              </a:rPr>
              <a:t>PERFORMANCE METRICS </a:t>
            </a:r>
            <a:endParaRPr lang="en-IN" altLang="en-US" sz="4800" b="1">
              <a:solidFill>
                <a:schemeClr val="bg1"/>
              </a:solidFill>
              <a:latin typeface="Trebuchet MS" panose="020B0603020202020204" charset="0"/>
              <a:cs typeface="Trebuchet MS" panose="020B0603020202020204" charset="0"/>
              <a:sym typeface="+mn-ea"/>
            </a:endParaRPr>
          </a:p>
        </p:txBody>
      </p:sp>
      <p:sp>
        <p:nvSpPr>
          <p:cNvPr id="25"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9108375" y="5979865"/>
            <a:ext cx="2912110" cy="583565"/>
          </a:xfrm>
          <a:prstGeom prst="rect">
            <a:avLst/>
          </a:prstGeom>
        </p:spPr>
        <p:txBody>
          <a:bodyPr wrap="none">
            <a:spAutoFit/>
          </a:bodyPr>
          <a:p>
            <a:r>
              <a:rPr lang="en-IN" altLang="zh-CN" sz="3200" b="1">
                <a:solidFill>
                  <a:srgbClr val="558C9C"/>
                </a:solidFill>
                <a:latin typeface="Trebuchet MS" panose="020B0603020202020204" charset="0"/>
                <a:ea typeface="+mj-ea"/>
                <a:cs typeface="Trebuchet MS" panose="020B0603020202020204" charset="0"/>
                <a:sym typeface="+mn-lt"/>
              </a:rPr>
              <a:t>UTPAL MISHRA</a:t>
            </a:r>
            <a:endParaRPr lang="en-IN" altLang="zh-CN" sz="3200" b="1">
              <a:solidFill>
                <a:srgbClr val="558C9C"/>
              </a:solidFill>
              <a:latin typeface="Trebuchet MS" panose="020B0603020202020204" charset="0"/>
              <a:ea typeface="+mj-ea"/>
              <a:cs typeface="Trebuchet MS" panose="020B0603020202020204" charset="0"/>
              <a:sym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747135" cy="521970"/>
          </a:xfrm>
          <a:prstGeom prst="rect">
            <a:avLst/>
          </a:prstGeom>
        </p:spPr>
        <p:txBody>
          <a:bodyPr wrap="none">
            <a:spAutoFit/>
          </a:bodyPr>
          <a:lstStyle/>
          <a:p>
            <a:pPr algn="l"/>
            <a:r>
              <a:rPr lang="en-IN" altLang="zh-CN" sz="2800" b="1">
                <a:solidFill>
                  <a:srgbClr val="6496A4"/>
                </a:solidFill>
                <a:latin typeface="Trebuchet MS" panose="020B0603020202020204" charset="0"/>
                <a:ea typeface="+mj-ea"/>
                <a:cs typeface="Trebuchet MS" panose="020B0603020202020204" charset="0"/>
                <a:sym typeface="+mn-lt"/>
              </a:rPr>
              <a:t>EVALUATION METRICS</a:t>
            </a:r>
            <a:endParaRPr lang="en-IN" altLang="zh-CN" sz="2800" b="1">
              <a:solidFill>
                <a:srgbClr val="6496A4"/>
              </a:solidFill>
              <a:latin typeface="Trebuchet MS" panose="020B0603020202020204" charset="0"/>
              <a:ea typeface="+mj-ea"/>
              <a:cs typeface="Trebuchet MS" panose="020B0603020202020204" charset="0"/>
              <a:sym typeface="+mn-lt"/>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rebuchet MS" panose="020B0603020202020204" charset="0"/>
                <a:cs typeface="Trebuchet MS" panose="020B0603020202020204" charset="0"/>
              </a:endParaRPr>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rebuchet MS" panose="020B0603020202020204" charset="0"/>
                <a:cs typeface="Trebuchet MS" panose="020B0603020202020204" charset="0"/>
              </a:endParaRPr>
            </a:p>
          </p:txBody>
        </p:sp>
      </p:grpSp>
      <p:sp>
        <p:nvSpPr>
          <p:cNvPr id="28" name="矩形 27"/>
          <p:cNvSpPr/>
          <p:nvPr/>
        </p:nvSpPr>
        <p:spPr>
          <a:xfrm>
            <a:off x="1407795" y="1940560"/>
            <a:ext cx="6435090" cy="1198880"/>
          </a:xfrm>
          <a:prstGeom prst="rect">
            <a:avLst/>
          </a:prstGeom>
        </p:spPr>
        <p:txBody>
          <a:bodyPr wrap="square">
            <a:spAutoFit/>
          </a:bodyPr>
          <a:lstStyle/>
          <a:p>
            <a:pPr algn="just">
              <a:lnSpc>
                <a:spcPct val="150000"/>
              </a:lnSpc>
              <a:buClr>
                <a:srgbClr val="E7E6E6">
                  <a:lumMod val="10000"/>
                </a:srgbClr>
              </a:buClr>
            </a:pPr>
            <a:r>
              <a:rPr lang="zh-CN" altLang="en-US" sz="1600" b="1">
                <a:solidFill>
                  <a:schemeClr val="bg1">
                    <a:lumMod val="50000"/>
                  </a:schemeClr>
                </a:solidFill>
                <a:latin typeface="Trebuchet MS" panose="020B0603020202020204" charset="0"/>
                <a:cs typeface="Trebuchet MS" panose="020B0603020202020204" charset="0"/>
                <a:sym typeface="+mn-lt"/>
              </a:rPr>
              <a:t>When we use a node in a decision tree to partition the training instances into smaller subsets the entropy changes. Information gain is a measure of this change in entropy.</a:t>
            </a:r>
            <a:endParaRPr lang="zh-CN" altLang="en-US" sz="1600" b="1">
              <a:solidFill>
                <a:schemeClr val="bg1">
                  <a:lumMod val="50000"/>
                </a:schemeClr>
              </a:solidFill>
              <a:latin typeface="Trebuchet MS" panose="020B0603020202020204" charset="0"/>
              <a:cs typeface="Trebuchet MS" panose="020B0603020202020204" charset="0"/>
              <a:sym typeface="+mn-lt"/>
            </a:endParaRPr>
          </a:p>
        </p:txBody>
      </p:sp>
      <p:sp>
        <p:nvSpPr>
          <p:cNvPr id="29" name="矩形 28"/>
          <p:cNvSpPr/>
          <p:nvPr/>
        </p:nvSpPr>
        <p:spPr>
          <a:xfrm>
            <a:off x="1407793" y="1479000"/>
            <a:ext cx="3156585" cy="460375"/>
          </a:xfrm>
          <a:prstGeom prst="rect">
            <a:avLst/>
          </a:prstGeom>
        </p:spPr>
        <p:txBody>
          <a:bodyPr wrap="none">
            <a:spAutoFit/>
          </a:bodyPr>
          <a:lstStyle/>
          <a:p>
            <a:r>
              <a:rPr lang="en-IN" altLang="zh-CN" sz="2400" b="1">
                <a:solidFill>
                  <a:schemeClr val="bg1">
                    <a:lumMod val="50000"/>
                  </a:schemeClr>
                </a:solidFill>
                <a:latin typeface="Trebuchet MS" panose="020B0603020202020204" charset="0"/>
                <a:ea typeface="+mj-ea"/>
                <a:cs typeface="Trebuchet MS" panose="020B0603020202020204" charset="0"/>
                <a:sym typeface="+mn-lt"/>
              </a:rPr>
              <a:t>INFORMATION GAIN</a:t>
            </a:r>
            <a:endParaRPr lang="en-IN" altLang="zh-CN" sz="2400"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30" name="矩形 29"/>
          <p:cNvSpPr/>
          <p:nvPr/>
        </p:nvSpPr>
        <p:spPr>
          <a:xfrm>
            <a:off x="1407795" y="3693795"/>
            <a:ext cx="6435090" cy="1198880"/>
          </a:xfrm>
          <a:prstGeom prst="rect">
            <a:avLst/>
          </a:prstGeom>
        </p:spPr>
        <p:txBody>
          <a:bodyPr wrap="square">
            <a:spAutoFit/>
          </a:bodyPr>
          <a:lstStyle/>
          <a:p>
            <a:pPr algn="just">
              <a:lnSpc>
                <a:spcPct val="150000"/>
              </a:lnSpc>
              <a:buClr>
                <a:srgbClr val="E7E6E6">
                  <a:lumMod val="10000"/>
                </a:srgbClr>
              </a:buClr>
            </a:pPr>
            <a:r>
              <a:rPr lang="zh-CN" altLang="en-US" sz="1600" b="1">
                <a:solidFill>
                  <a:schemeClr val="bg1">
                    <a:lumMod val="50000"/>
                  </a:schemeClr>
                </a:solidFill>
                <a:latin typeface="Trebuchet MS" panose="020B0603020202020204" charset="0"/>
                <a:cs typeface="Trebuchet MS" panose="020B0603020202020204" charset="0"/>
                <a:sym typeface="+mn-lt"/>
              </a:rPr>
              <a:t>Entropy is the measure of uncertainty of a random variable, it characterizes the impurity of an arbitrary collection of examples. The higher the entropy more the information content.</a:t>
            </a:r>
            <a:endParaRPr lang="zh-CN" altLang="en-US" sz="1600" b="1">
              <a:solidFill>
                <a:schemeClr val="bg1">
                  <a:lumMod val="50000"/>
                </a:schemeClr>
              </a:solidFill>
              <a:latin typeface="Trebuchet MS" panose="020B0603020202020204" charset="0"/>
              <a:cs typeface="Trebuchet MS" panose="020B0603020202020204" charset="0"/>
              <a:sym typeface="+mn-lt"/>
            </a:endParaRPr>
          </a:p>
        </p:txBody>
      </p:sp>
      <p:sp>
        <p:nvSpPr>
          <p:cNvPr id="31" name="矩形 30"/>
          <p:cNvSpPr/>
          <p:nvPr/>
        </p:nvSpPr>
        <p:spPr>
          <a:xfrm>
            <a:off x="1407793" y="3231873"/>
            <a:ext cx="1656080" cy="460375"/>
          </a:xfrm>
          <a:prstGeom prst="rect">
            <a:avLst/>
          </a:prstGeom>
        </p:spPr>
        <p:txBody>
          <a:bodyPr wrap="none">
            <a:spAutoFit/>
          </a:bodyPr>
          <a:lstStyle/>
          <a:p>
            <a:r>
              <a:rPr lang="en-IN" sz="2400" b="1">
                <a:solidFill>
                  <a:schemeClr val="bg1">
                    <a:lumMod val="50000"/>
                  </a:schemeClr>
                </a:solidFill>
                <a:latin typeface="Trebuchet MS" panose="020B0603020202020204" charset="0"/>
                <a:ea typeface="+mj-ea"/>
                <a:cs typeface="Trebuchet MS" panose="020B0603020202020204" charset="0"/>
                <a:sym typeface="+mn-lt"/>
              </a:rPr>
              <a:t>ENTROPY</a:t>
            </a:r>
            <a:endParaRPr lang="en-IN" sz="2400"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34" name="矩形 33"/>
          <p:cNvSpPr/>
          <p:nvPr/>
        </p:nvSpPr>
        <p:spPr>
          <a:xfrm>
            <a:off x="1407795" y="5446395"/>
            <a:ext cx="6434455" cy="829945"/>
          </a:xfrm>
          <a:prstGeom prst="rect">
            <a:avLst/>
          </a:prstGeom>
        </p:spPr>
        <p:txBody>
          <a:bodyPr wrap="square">
            <a:spAutoFit/>
          </a:bodyPr>
          <a:lstStyle/>
          <a:p>
            <a:pPr algn="just">
              <a:lnSpc>
                <a:spcPct val="150000"/>
              </a:lnSpc>
              <a:buClr>
                <a:srgbClr val="E7E6E6">
                  <a:lumMod val="10000"/>
                </a:srgbClr>
              </a:buClr>
            </a:pPr>
            <a:r>
              <a:rPr lang="zh-CN" altLang="en-US" sz="1600" b="1">
                <a:solidFill>
                  <a:schemeClr val="bg1">
                    <a:lumMod val="50000"/>
                  </a:schemeClr>
                </a:solidFill>
                <a:latin typeface="Trebuchet MS" panose="020B0603020202020204" charset="0"/>
                <a:cs typeface="Trebuchet MS" panose="020B0603020202020204" charset="0"/>
                <a:sym typeface="+mn-lt"/>
              </a:rPr>
              <a:t>Gini Index is a metric to measure how often a randomly chosen element would be incorrectly identified.</a:t>
            </a:r>
            <a:endParaRPr lang="zh-CN" altLang="en-US" sz="1600" b="1">
              <a:solidFill>
                <a:schemeClr val="bg1">
                  <a:lumMod val="50000"/>
                </a:schemeClr>
              </a:solidFill>
              <a:latin typeface="Trebuchet MS" panose="020B0603020202020204" charset="0"/>
              <a:cs typeface="Trebuchet MS" panose="020B0603020202020204" charset="0"/>
              <a:sym typeface="+mn-lt"/>
            </a:endParaRPr>
          </a:p>
        </p:txBody>
      </p:sp>
      <p:sp>
        <p:nvSpPr>
          <p:cNvPr id="35" name="矩形 34"/>
          <p:cNvSpPr/>
          <p:nvPr/>
        </p:nvSpPr>
        <p:spPr>
          <a:xfrm>
            <a:off x="1407793" y="4984746"/>
            <a:ext cx="1824990" cy="460375"/>
          </a:xfrm>
          <a:prstGeom prst="rect">
            <a:avLst/>
          </a:prstGeom>
        </p:spPr>
        <p:txBody>
          <a:bodyPr wrap="none">
            <a:spAutoFit/>
          </a:bodyPr>
          <a:lstStyle/>
          <a:p>
            <a:r>
              <a:rPr lang="en-IN" altLang="zh-CN" sz="2400" b="1">
                <a:solidFill>
                  <a:schemeClr val="bg1">
                    <a:lumMod val="50000"/>
                  </a:schemeClr>
                </a:solidFill>
                <a:latin typeface="Trebuchet MS" panose="020B0603020202020204" charset="0"/>
                <a:ea typeface="+mj-ea"/>
                <a:cs typeface="Trebuchet MS" panose="020B0603020202020204" charset="0"/>
                <a:sym typeface="+mn-lt"/>
              </a:rPr>
              <a:t>GINI INDEX</a:t>
            </a:r>
            <a:endParaRPr lang="en-IN" altLang="zh-CN" sz="2400"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6" name="椭圆 5"/>
          <p:cNvSpPr/>
          <p:nvPr/>
        </p:nvSpPr>
        <p:spPr>
          <a:xfrm>
            <a:off x="488143" y="1514657"/>
            <a:ext cx="822014" cy="82201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rebuchet MS" panose="020B0603020202020204" charset="0"/>
              <a:cs typeface="Trebuchet MS" panose="020B0603020202020204" charset="0"/>
            </a:endParaRPr>
          </a:p>
        </p:txBody>
      </p:sp>
      <p:sp>
        <p:nvSpPr>
          <p:cNvPr id="36" name="椭圆 35"/>
          <p:cNvSpPr/>
          <p:nvPr/>
        </p:nvSpPr>
        <p:spPr>
          <a:xfrm>
            <a:off x="488143" y="3204690"/>
            <a:ext cx="822014" cy="82201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rebuchet MS" panose="020B0603020202020204" charset="0"/>
              <a:cs typeface="Trebuchet MS" panose="020B0603020202020204" charset="0"/>
            </a:endParaRPr>
          </a:p>
        </p:txBody>
      </p:sp>
      <p:sp>
        <p:nvSpPr>
          <p:cNvPr id="37" name="椭圆 36"/>
          <p:cNvSpPr/>
          <p:nvPr/>
        </p:nvSpPr>
        <p:spPr>
          <a:xfrm>
            <a:off x="488143" y="5015264"/>
            <a:ext cx="822014" cy="82201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rebuchet MS" panose="020B0603020202020204" charset="0"/>
              <a:cs typeface="Trebuchet MS" panose="020B0603020202020204" charset="0"/>
            </a:endParaRPr>
          </a:p>
        </p:txBody>
      </p:sp>
      <p:grpSp>
        <p:nvGrpSpPr>
          <p:cNvPr id="32" name="Group 35"/>
          <p:cNvGrpSpPr/>
          <p:nvPr/>
        </p:nvGrpSpPr>
        <p:grpSpPr>
          <a:xfrm>
            <a:off x="652711" y="5244854"/>
            <a:ext cx="479036" cy="403113"/>
            <a:chOff x="4605338" y="3814763"/>
            <a:chExt cx="420688" cy="354013"/>
          </a:xfrm>
          <a:solidFill>
            <a:schemeClr val="bg1"/>
          </a:solidFill>
        </p:grpSpPr>
        <p:sp>
          <p:nvSpPr>
            <p:cNvPr id="33" name="Freeform 32"/>
            <p:cNvSpPr>
              <a:spLocks noEditPoints="1"/>
            </p:cNvSpPr>
            <p:nvPr/>
          </p:nvSpPr>
          <p:spPr bwMode="auto">
            <a:xfrm>
              <a:off x="4605338" y="3814763"/>
              <a:ext cx="420688" cy="354013"/>
            </a:xfrm>
            <a:custGeom>
              <a:avLst/>
              <a:gdLst>
                <a:gd name="T0" fmla="*/ 507 w 548"/>
                <a:gd name="T1" fmla="*/ 0 h 462"/>
                <a:gd name="T2" fmla="*/ 41 w 548"/>
                <a:gd name="T3" fmla="*/ 0 h 462"/>
                <a:gd name="T4" fmla="*/ 0 w 548"/>
                <a:gd name="T5" fmla="*/ 41 h 462"/>
                <a:gd name="T6" fmla="*/ 0 w 548"/>
                <a:gd name="T7" fmla="*/ 369 h 462"/>
                <a:gd name="T8" fmla="*/ 41 w 548"/>
                <a:gd name="T9" fmla="*/ 409 h 462"/>
                <a:gd name="T10" fmla="*/ 226 w 548"/>
                <a:gd name="T11" fmla="*/ 409 h 462"/>
                <a:gd name="T12" fmla="*/ 226 w 548"/>
                <a:gd name="T13" fmla="*/ 416 h 462"/>
                <a:gd name="T14" fmla="*/ 223 w 548"/>
                <a:gd name="T15" fmla="*/ 428 h 462"/>
                <a:gd name="T16" fmla="*/ 177 w 548"/>
                <a:gd name="T17" fmla="*/ 445 h 462"/>
                <a:gd name="T18" fmla="*/ 160 w 548"/>
                <a:gd name="T19" fmla="*/ 449 h 462"/>
                <a:gd name="T20" fmla="*/ 151 w 548"/>
                <a:gd name="T21" fmla="*/ 449 h 462"/>
                <a:gd name="T22" fmla="*/ 142 w 548"/>
                <a:gd name="T23" fmla="*/ 455 h 462"/>
                <a:gd name="T24" fmla="*/ 142 w 548"/>
                <a:gd name="T25" fmla="*/ 455 h 462"/>
                <a:gd name="T26" fmla="*/ 151 w 548"/>
                <a:gd name="T27" fmla="*/ 462 h 462"/>
                <a:gd name="T28" fmla="*/ 397 w 548"/>
                <a:gd name="T29" fmla="*/ 462 h 462"/>
                <a:gd name="T30" fmla="*/ 406 w 548"/>
                <a:gd name="T31" fmla="*/ 455 h 462"/>
                <a:gd name="T32" fmla="*/ 406 w 548"/>
                <a:gd name="T33" fmla="*/ 455 h 462"/>
                <a:gd name="T34" fmla="*/ 402 w 548"/>
                <a:gd name="T35" fmla="*/ 449 h 462"/>
                <a:gd name="T36" fmla="*/ 389 w 548"/>
                <a:gd name="T37" fmla="*/ 448 h 462"/>
                <a:gd name="T38" fmla="*/ 329 w 548"/>
                <a:gd name="T39" fmla="*/ 426 h 462"/>
                <a:gd name="T40" fmla="*/ 322 w 548"/>
                <a:gd name="T41" fmla="*/ 416 h 462"/>
                <a:gd name="T42" fmla="*/ 322 w 548"/>
                <a:gd name="T43" fmla="*/ 409 h 462"/>
                <a:gd name="T44" fmla="*/ 507 w 548"/>
                <a:gd name="T45" fmla="*/ 409 h 462"/>
                <a:gd name="T46" fmla="*/ 548 w 548"/>
                <a:gd name="T47" fmla="*/ 369 h 462"/>
                <a:gd name="T48" fmla="*/ 548 w 548"/>
                <a:gd name="T49" fmla="*/ 41 h 462"/>
                <a:gd name="T50" fmla="*/ 507 w 548"/>
                <a:gd name="T51" fmla="*/ 0 h 462"/>
                <a:gd name="T52" fmla="*/ 510 w 548"/>
                <a:gd name="T53" fmla="*/ 330 h 462"/>
                <a:gd name="T54" fmla="*/ 497 w 548"/>
                <a:gd name="T55" fmla="*/ 344 h 462"/>
                <a:gd name="T56" fmla="*/ 51 w 548"/>
                <a:gd name="T57" fmla="*/ 344 h 462"/>
                <a:gd name="T58" fmla="*/ 38 w 548"/>
                <a:gd name="T59" fmla="*/ 330 h 462"/>
                <a:gd name="T60" fmla="*/ 38 w 548"/>
                <a:gd name="T61" fmla="*/ 50 h 462"/>
                <a:gd name="T62" fmla="*/ 51 w 548"/>
                <a:gd name="T63" fmla="*/ 36 h 462"/>
                <a:gd name="T64" fmla="*/ 497 w 548"/>
                <a:gd name="T65" fmla="*/ 36 h 462"/>
                <a:gd name="T66" fmla="*/ 510 w 548"/>
                <a:gd name="T67" fmla="*/ 50 h 462"/>
                <a:gd name="T68" fmla="*/ 510 w 548"/>
                <a:gd name="T69" fmla="*/ 33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8" h="462">
                  <a:moveTo>
                    <a:pt x="507" y="0"/>
                  </a:moveTo>
                  <a:cubicBezTo>
                    <a:pt x="41" y="0"/>
                    <a:pt x="41" y="0"/>
                    <a:pt x="41" y="0"/>
                  </a:cubicBezTo>
                  <a:cubicBezTo>
                    <a:pt x="18" y="0"/>
                    <a:pt x="0" y="18"/>
                    <a:pt x="0" y="41"/>
                  </a:cubicBezTo>
                  <a:cubicBezTo>
                    <a:pt x="0" y="369"/>
                    <a:pt x="0" y="369"/>
                    <a:pt x="0" y="369"/>
                  </a:cubicBezTo>
                  <a:cubicBezTo>
                    <a:pt x="0" y="391"/>
                    <a:pt x="18" y="409"/>
                    <a:pt x="41" y="409"/>
                  </a:cubicBezTo>
                  <a:cubicBezTo>
                    <a:pt x="226" y="409"/>
                    <a:pt x="226" y="409"/>
                    <a:pt x="226" y="409"/>
                  </a:cubicBezTo>
                  <a:cubicBezTo>
                    <a:pt x="226" y="416"/>
                    <a:pt x="226" y="416"/>
                    <a:pt x="226" y="416"/>
                  </a:cubicBezTo>
                  <a:cubicBezTo>
                    <a:pt x="226" y="419"/>
                    <a:pt x="225" y="425"/>
                    <a:pt x="223" y="428"/>
                  </a:cubicBezTo>
                  <a:cubicBezTo>
                    <a:pt x="177" y="445"/>
                    <a:pt x="177" y="445"/>
                    <a:pt x="177" y="445"/>
                  </a:cubicBezTo>
                  <a:cubicBezTo>
                    <a:pt x="173" y="447"/>
                    <a:pt x="165" y="449"/>
                    <a:pt x="160" y="449"/>
                  </a:cubicBezTo>
                  <a:cubicBezTo>
                    <a:pt x="151" y="449"/>
                    <a:pt x="151" y="449"/>
                    <a:pt x="151" y="449"/>
                  </a:cubicBezTo>
                  <a:cubicBezTo>
                    <a:pt x="146" y="449"/>
                    <a:pt x="142" y="452"/>
                    <a:pt x="142" y="455"/>
                  </a:cubicBezTo>
                  <a:cubicBezTo>
                    <a:pt x="142" y="455"/>
                    <a:pt x="142" y="455"/>
                    <a:pt x="142" y="455"/>
                  </a:cubicBezTo>
                  <a:cubicBezTo>
                    <a:pt x="142" y="459"/>
                    <a:pt x="146" y="462"/>
                    <a:pt x="151" y="462"/>
                  </a:cubicBezTo>
                  <a:cubicBezTo>
                    <a:pt x="397" y="462"/>
                    <a:pt x="397" y="462"/>
                    <a:pt x="397" y="462"/>
                  </a:cubicBezTo>
                  <a:cubicBezTo>
                    <a:pt x="402" y="462"/>
                    <a:pt x="406" y="459"/>
                    <a:pt x="406" y="455"/>
                  </a:cubicBezTo>
                  <a:cubicBezTo>
                    <a:pt x="406" y="455"/>
                    <a:pt x="406" y="455"/>
                    <a:pt x="406" y="455"/>
                  </a:cubicBezTo>
                  <a:cubicBezTo>
                    <a:pt x="406" y="452"/>
                    <a:pt x="404" y="449"/>
                    <a:pt x="402" y="449"/>
                  </a:cubicBezTo>
                  <a:cubicBezTo>
                    <a:pt x="399" y="449"/>
                    <a:pt x="393" y="448"/>
                    <a:pt x="389" y="448"/>
                  </a:cubicBezTo>
                  <a:cubicBezTo>
                    <a:pt x="329" y="426"/>
                    <a:pt x="329" y="426"/>
                    <a:pt x="329" y="426"/>
                  </a:cubicBezTo>
                  <a:cubicBezTo>
                    <a:pt x="325" y="424"/>
                    <a:pt x="322" y="419"/>
                    <a:pt x="322" y="416"/>
                  </a:cubicBezTo>
                  <a:cubicBezTo>
                    <a:pt x="322" y="409"/>
                    <a:pt x="322" y="409"/>
                    <a:pt x="322" y="409"/>
                  </a:cubicBezTo>
                  <a:cubicBezTo>
                    <a:pt x="507" y="409"/>
                    <a:pt x="507" y="409"/>
                    <a:pt x="507" y="409"/>
                  </a:cubicBezTo>
                  <a:cubicBezTo>
                    <a:pt x="530" y="409"/>
                    <a:pt x="548" y="391"/>
                    <a:pt x="548" y="369"/>
                  </a:cubicBezTo>
                  <a:cubicBezTo>
                    <a:pt x="548" y="41"/>
                    <a:pt x="548" y="41"/>
                    <a:pt x="548" y="41"/>
                  </a:cubicBezTo>
                  <a:cubicBezTo>
                    <a:pt x="548" y="18"/>
                    <a:pt x="530" y="0"/>
                    <a:pt x="507" y="0"/>
                  </a:cubicBezTo>
                  <a:close/>
                  <a:moveTo>
                    <a:pt x="510" y="330"/>
                  </a:moveTo>
                  <a:cubicBezTo>
                    <a:pt x="510" y="337"/>
                    <a:pt x="504" y="343"/>
                    <a:pt x="497" y="344"/>
                  </a:cubicBezTo>
                  <a:cubicBezTo>
                    <a:pt x="51" y="344"/>
                    <a:pt x="51" y="344"/>
                    <a:pt x="51" y="344"/>
                  </a:cubicBezTo>
                  <a:cubicBezTo>
                    <a:pt x="44" y="343"/>
                    <a:pt x="38" y="337"/>
                    <a:pt x="38" y="330"/>
                  </a:cubicBezTo>
                  <a:cubicBezTo>
                    <a:pt x="38" y="50"/>
                    <a:pt x="38" y="50"/>
                    <a:pt x="38" y="50"/>
                  </a:cubicBezTo>
                  <a:cubicBezTo>
                    <a:pt x="38" y="42"/>
                    <a:pt x="44" y="36"/>
                    <a:pt x="51" y="36"/>
                  </a:cubicBezTo>
                  <a:cubicBezTo>
                    <a:pt x="497" y="36"/>
                    <a:pt x="497" y="36"/>
                    <a:pt x="497" y="36"/>
                  </a:cubicBezTo>
                  <a:cubicBezTo>
                    <a:pt x="504" y="36"/>
                    <a:pt x="510" y="42"/>
                    <a:pt x="510" y="50"/>
                  </a:cubicBezTo>
                  <a:lnTo>
                    <a:pt x="510" y="330"/>
                  </a:ln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38" name="Oval 33"/>
            <p:cNvSpPr>
              <a:spLocks noChangeArrowheads="1"/>
            </p:cNvSpPr>
            <p:nvPr/>
          </p:nvSpPr>
          <p:spPr bwMode="auto">
            <a:xfrm>
              <a:off x="4932363" y="4103688"/>
              <a:ext cx="6350" cy="4763"/>
            </a:xfrm>
            <a:prstGeom prst="ellipse">
              <a:avLst/>
            </a:pr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39" name="Freeform 34"/>
            <p:cNvSpPr/>
            <p:nvPr/>
          </p:nvSpPr>
          <p:spPr bwMode="auto">
            <a:xfrm>
              <a:off x="4943475" y="4100513"/>
              <a:ext cx="47625" cy="9525"/>
            </a:xfrm>
            <a:custGeom>
              <a:avLst/>
              <a:gdLst>
                <a:gd name="T0" fmla="*/ 63 w 63"/>
                <a:gd name="T1" fmla="*/ 6 h 13"/>
                <a:gd name="T2" fmla="*/ 57 w 63"/>
                <a:gd name="T3" fmla="*/ 13 h 13"/>
                <a:gd name="T4" fmla="*/ 6 w 63"/>
                <a:gd name="T5" fmla="*/ 13 h 13"/>
                <a:gd name="T6" fmla="*/ 0 w 63"/>
                <a:gd name="T7" fmla="*/ 6 h 13"/>
                <a:gd name="T8" fmla="*/ 0 w 63"/>
                <a:gd name="T9" fmla="*/ 6 h 13"/>
                <a:gd name="T10" fmla="*/ 6 w 63"/>
                <a:gd name="T11" fmla="*/ 0 h 13"/>
                <a:gd name="T12" fmla="*/ 57 w 63"/>
                <a:gd name="T13" fmla="*/ 0 h 13"/>
                <a:gd name="T14" fmla="*/ 63 w 63"/>
                <a:gd name="T15" fmla="*/ 6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13">
                  <a:moveTo>
                    <a:pt x="63" y="6"/>
                  </a:moveTo>
                  <a:cubicBezTo>
                    <a:pt x="63" y="10"/>
                    <a:pt x="60" y="13"/>
                    <a:pt x="57" y="13"/>
                  </a:cubicBezTo>
                  <a:cubicBezTo>
                    <a:pt x="6" y="13"/>
                    <a:pt x="6" y="13"/>
                    <a:pt x="6" y="13"/>
                  </a:cubicBezTo>
                  <a:cubicBezTo>
                    <a:pt x="3" y="13"/>
                    <a:pt x="0" y="10"/>
                    <a:pt x="0" y="6"/>
                  </a:cubicBezTo>
                  <a:cubicBezTo>
                    <a:pt x="0" y="6"/>
                    <a:pt x="0" y="6"/>
                    <a:pt x="0" y="6"/>
                  </a:cubicBezTo>
                  <a:cubicBezTo>
                    <a:pt x="0" y="3"/>
                    <a:pt x="3" y="0"/>
                    <a:pt x="6" y="0"/>
                  </a:cubicBezTo>
                  <a:cubicBezTo>
                    <a:pt x="57" y="0"/>
                    <a:pt x="57" y="0"/>
                    <a:pt x="57" y="0"/>
                  </a:cubicBezTo>
                  <a:cubicBezTo>
                    <a:pt x="60" y="0"/>
                    <a:pt x="63" y="3"/>
                    <a:pt x="63" y="6"/>
                  </a:cubicBez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40" name="Freeform 35"/>
            <p:cNvSpPr/>
            <p:nvPr/>
          </p:nvSpPr>
          <p:spPr bwMode="auto">
            <a:xfrm>
              <a:off x="4922838" y="3875088"/>
              <a:ext cx="34925" cy="166688"/>
            </a:xfrm>
            <a:custGeom>
              <a:avLst/>
              <a:gdLst>
                <a:gd name="T0" fmla="*/ 45 w 45"/>
                <a:gd name="T1" fmla="*/ 193 h 216"/>
                <a:gd name="T2" fmla="*/ 22 w 45"/>
                <a:gd name="T3" fmla="*/ 216 h 216"/>
                <a:gd name="T4" fmla="*/ 22 w 45"/>
                <a:gd name="T5" fmla="*/ 216 h 216"/>
                <a:gd name="T6" fmla="*/ 0 w 45"/>
                <a:gd name="T7" fmla="*/ 193 h 216"/>
                <a:gd name="T8" fmla="*/ 0 w 45"/>
                <a:gd name="T9" fmla="*/ 23 h 216"/>
                <a:gd name="T10" fmla="*/ 22 w 45"/>
                <a:gd name="T11" fmla="*/ 0 h 216"/>
                <a:gd name="T12" fmla="*/ 22 w 45"/>
                <a:gd name="T13" fmla="*/ 0 h 216"/>
                <a:gd name="T14" fmla="*/ 45 w 45"/>
                <a:gd name="T15" fmla="*/ 23 h 216"/>
                <a:gd name="T16" fmla="*/ 45 w 45"/>
                <a:gd name="T17" fmla="*/ 19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216">
                  <a:moveTo>
                    <a:pt x="45" y="193"/>
                  </a:moveTo>
                  <a:cubicBezTo>
                    <a:pt x="45" y="206"/>
                    <a:pt x="35" y="216"/>
                    <a:pt x="22" y="216"/>
                  </a:cubicBezTo>
                  <a:cubicBezTo>
                    <a:pt x="22" y="216"/>
                    <a:pt x="22" y="216"/>
                    <a:pt x="22" y="216"/>
                  </a:cubicBezTo>
                  <a:cubicBezTo>
                    <a:pt x="10" y="216"/>
                    <a:pt x="0" y="206"/>
                    <a:pt x="0" y="193"/>
                  </a:cubicBezTo>
                  <a:cubicBezTo>
                    <a:pt x="0" y="23"/>
                    <a:pt x="0" y="23"/>
                    <a:pt x="0" y="23"/>
                  </a:cubicBezTo>
                  <a:cubicBezTo>
                    <a:pt x="0" y="10"/>
                    <a:pt x="10" y="0"/>
                    <a:pt x="22" y="0"/>
                  </a:cubicBezTo>
                  <a:cubicBezTo>
                    <a:pt x="22" y="0"/>
                    <a:pt x="22" y="0"/>
                    <a:pt x="22" y="0"/>
                  </a:cubicBezTo>
                  <a:cubicBezTo>
                    <a:pt x="35" y="0"/>
                    <a:pt x="45" y="10"/>
                    <a:pt x="45" y="23"/>
                  </a:cubicBezTo>
                  <a:lnTo>
                    <a:pt x="45" y="193"/>
                  </a:ln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41" name="Freeform 36"/>
            <p:cNvSpPr/>
            <p:nvPr/>
          </p:nvSpPr>
          <p:spPr bwMode="auto">
            <a:xfrm>
              <a:off x="4860925" y="3903663"/>
              <a:ext cx="34925" cy="138113"/>
            </a:xfrm>
            <a:custGeom>
              <a:avLst/>
              <a:gdLst>
                <a:gd name="T0" fmla="*/ 45 w 45"/>
                <a:gd name="T1" fmla="*/ 157 h 180"/>
                <a:gd name="T2" fmla="*/ 23 w 45"/>
                <a:gd name="T3" fmla="*/ 180 h 180"/>
                <a:gd name="T4" fmla="*/ 23 w 45"/>
                <a:gd name="T5" fmla="*/ 180 h 180"/>
                <a:gd name="T6" fmla="*/ 0 w 45"/>
                <a:gd name="T7" fmla="*/ 157 h 180"/>
                <a:gd name="T8" fmla="*/ 0 w 45"/>
                <a:gd name="T9" fmla="*/ 23 h 180"/>
                <a:gd name="T10" fmla="*/ 23 w 45"/>
                <a:gd name="T11" fmla="*/ 0 h 180"/>
                <a:gd name="T12" fmla="*/ 23 w 45"/>
                <a:gd name="T13" fmla="*/ 0 h 180"/>
                <a:gd name="T14" fmla="*/ 45 w 45"/>
                <a:gd name="T15" fmla="*/ 23 h 180"/>
                <a:gd name="T16" fmla="*/ 45 w 45"/>
                <a:gd name="T17"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80">
                  <a:moveTo>
                    <a:pt x="45" y="157"/>
                  </a:moveTo>
                  <a:cubicBezTo>
                    <a:pt x="45" y="170"/>
                    <a:pt x="35" y="180"/>
                    <a:pt x="23" y="180"/>
                  </a:cubicBezTo>
                  <a:cubicBezTo>
                    <a:pt x="23" y="180"/>
                    <a:pt x="23" y="180"/>
                    <a:pt x="23" y="180"/>
                  </a:cubicBezTo>
                  <a:cubicBezTo>
                    <a:pt x="10" y="180"/>
                    <a:pt x="0" y="170"/>
                    <a:pt x="0" y="157"/>
                  </a:cubicBezTo>
                  <a:cubicBezTo>
                    <a:pt x="0" y="23"/>
                    <a:pt x="0" y="23"/>
                    <a:pt x="0" y="23"/>
                  </a:cubicBezTo>
                  <a:cubicBezTo>
                    <a:pt x="0" y="10"/>
                    <a:pt x="10" y="0"/>
                    <a:pt x="23" y="0"/>
                  </a:cubicBezTo>
                  <a:cubicBezTo>
                    <a:pt x="23" y="0"/>
                    <a:pt x="23" y="0"/>
                    <a:pt x="23" y="0"/>
                  </a:cubicBezTo>
                  <a:cubicBezTo>
                    <a:pt x="35" y="0"/>
                    <a:pt x="45" y="10"/>
                    <a:pt x="45" y="23"/>
                  </a:cubicBezTo>
                  <a:lnTo>
                    <a:pt x="45" y="157"/>
                  </a:ln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42" name="Freeform 37"/>
            <p:cNvSpPr/>
            <p:nvPr/>
          </p:nvSpPr>
          <p:spPr bwMode="auto">
            <a:xfrm>
              <a:off x="4799013" y="3930650"/>
              <a:ext cx="33338" cy="111125"/>
            </a:xfrm>
            <a:custGeom>
              <a:avLst/>
              <a:gdLst>
                <a:gd name="T0" fmla="*/ 44 w 44"/>
                <a:gd name="T1" fmla="*/ 121 h 144"/>
                <a:gd name="T2" fmla="*/ 22 w 44"/>
                <a:gd name="T3" fmla="*/ 144 h 144"/>
                <a:gd name="T4" fmla="*/ 22 w 44"/>
                <a:gd name="T5" fmla="*/ 144 h 144"/>
                <a:gd name="T6" fmla="*/ 0 w 44"/>
                <a:gd name="T7" fmla="*/ 121 h 144"/>
                <a:gd name="T8" fmla="*/ 0 w 44"/>
                <a:gd name="T9" fmla="*/ 23 h 144"/>
                <a:gd name="T10" fmla="*/ 22 w 44"/>
                <a:gd name="T11" fmla="*/ 0 h 144"/>
                <a:gd name="T12" fmla="*/ 22 w 44"/>
                <a:gd name="T13" fmla="*/ 0 h 144"/>
                <a:gd name="T14" fmla="*/ 44 w 44"/>
                <a:gd name="T15" fmla="*/ 23 h 144"/>
                <a:gd name="T16" fmla="*/ 44 w 44"/>
                <a:gd name="T17" fmla="*/ 12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144">
                  <a:moveTo>
                    <a:pt x="44" y="121"/>
                  </a:moveTo>
                  <a:cubicBezTo>
                    <a:pt x="44" y="134"/>
                    <a:pt x="34" y="144"/>
                    <a:pt x="22" y="144"/>
                  </a:cubicBezTo>
                  <a:cubicBezTo>
                    <a:pt x="22" y="144"/>
                    <a:pt x="22" y="144"/>
                    <a:pt x="22" y="144"/>
                  </a:cubicBezTo>
                  <a:cubicBezTo>
                    <a:pt x="10" y="144"/>
                    <a:pt x="0" y="134"/>
                    <a:pt x="0" y="121"/>
                  </a:cubicBezTo>
                  <a:cubicBezTo>
                    <a:pt x="0" y="23"/>
                    <a:pt x="0" y="23"/>
                    <a:pt x="0" y="23"/>
                  </a:cubicBezTo>
                  <a:cubicBezTo>
                    <a:pt x="0" y="10"/>
                    <a:pt x="10" y="0"/>
                    <a:pt x="22" y="0"/>
                  </a:cubicBezTo>
                  <a:cubicBezTo>
                    <a:pt x="22" y="0"/>
                    <a:pt x="22" y="0"/>
                    <a:pt x="22" y="0"/>
                  </a:cubicBezTo>
                  <a:cubicBezTo>
                    <a:pt x="34" y="0"/>
                    <a:pt x="44" y="10"/>
                    <a:pt x="44" y="23"/>
                  </a:cubicBezTo>
                  <a:lnTo>
                    <a:pt x="44" y="121"/>
                  </a:ln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43" name="Freeform 38"/>
            <p:cNvSpPr/>
            <p:nvPr/>
          </p:nvSpPr>
          <p:spPr bwMode="auto">
            <a:xfrm>
              <a:off x="4737100" y="3959225"/>
              <a:ext cx="34925" cy="82550"/>
            </a:xfrm>
            <a:custGeom>
              <a:avLst/>
              <a:gdLst>
                <a:gd name="T0" fmla="*/ 45 w 45"/>
                <a:gd name="T1" fmla="*/ 85 h 108"/>
                <a:gd name="T2" fmla="*/ 22 w 45"/>
                <a:gd name="T3" fmla="*/ 108 h 108"/>
                <a:gd name="T4" fmla="*/ 22 w 45"/>
                <a:gd name="T5" fmla="*/ 108 h 108"/>
                <a:gd name="T6" fmla="*/ 0 w 45"/>
                <a:gd name="T7" fmla="*/ 85 h 108"/>
                <a:gd name="T8" fmla="*/ 0 w 45"/>
                <a:gd name="T9" fmla="*/ 23 h 108"/>
                <a:gd name="T10" fmla="*/ 22 w 45"/>
                <a:gd name="T11" fmla="*/ 0 h 108"/>
                <a:gd name="T12" fmla="*/ 22 w 45"/>
                <a:gd name="T13" fmla="*/ 0 h 108"/>
                <a:gd name="T14" fmla="*/ 45 w 45"/>
                <a:gd name="T15" fmla="*/ 23 h 108"/>
                <a:gd name="T16" fmla="*/ 45 w 45"/>
                <a:gd name="T17" fmla="*/ 8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08">
                  <a:moveTo>
                    <a:pt x="45" y="85"/>
                  </a:moveTo>
                  <a:cubicBezTo>
                    <a:pt x="45" y="98"/>
                    <a:pt x="35" y="108"/>
                    <a:pt x="22" y="108"/>
                  </a:cubicBezTo>
                  <a:cubicBezTo>
                    <a:pt x="22" y="108"/>
                    <a:pt x="22" y="108"/>
                    <a:pt x="22" y="108"/>
                  </a:cubicBezTo>
                  <a:cubicBezTo>
                    <a:pt x="10" y="108"/>
                    <a:pt x="0" y="98"/>
                    <a:pt x="0" y="85"/>
                  </a:cubicBezTo>
                  <a:cubicBezTo>
                    <a:pt x="0" y="23"/>
                    <a:pt x="0" y="23"/>
                    <a:pt x="0" y="23"/>
                  </a:cubicBezTo>
                  <a:cubicBezTo>
                    <a:pt x="0" y="10"/>
                    <a:pt x="10" y="0"/>
                    <a:pt x="22" y="0"/>
                  </a:cubicBezTo>
                  <a:cubicBezTo>
                    <a:pt x="22" y="0"/>
                    <a:pt x="22" y="0"/>
                    <a:pt x="22" y="0"/>
                  </a:cubicBezTo>
                  <a:cubicBezTo>
                    <a:pt x="35" y="0"/>
                    <a:pt x="45" y="10"/>
                    <a:pt x="45" y="23"/>
                  </a:cubicBezTo>
                  <a:lnTo>
                    <a:pt x="45" y="85"/>
                  </a:ln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44" name="Freeform 39"/>
            <p:cNvSpPr/>
            <p:nvPr/>
          </p:nvSpPr>
          <p:spPr bwMode="auto">
            <a:xfrm>
              <a:off x="4675188" y="3986213"/>
              <a:ext cx="33338" cy="55563"/>
            </a:xfrm>
            <a:custGeom>
              <a:avLst/>
              <a:gdLst>
                <a:gd name="T0" fmla="*/ 45 w 45"/>
                <a:gd name="T1" fmla="*/ 49 h 72"/>
                <a:gd name="T2" fmla="*/ 23 w 45"/>
                <a:gd name="T3" fmla="*/ 72 h 72"/>
                <a:gd name="T4" fmla="*/ 23 w 45"/>
                <a:gd name="T5" fmla="*/ 72 h 72"/>
                <a:gd name="T6" fmla="*/ 0 w 45"/>
                <a:gd name="T7" fmla="*/ 49 h 72"/>
                <a:gd name="T8" fmla="*/ 0 w 45"/>
                <a:gd name="T9" fmla="*/ 23 h 72"/>
                <a:gd name="T10" fmla="*/ 23 w 45"/>
                <a:gd name="T11" fmla="*/ 0 h 72"/>
                <a:gd name="T12" fmla="*/ 23 w 45"/>
                <a:gd name="T13" fmla="*/ 0 h 72"/>
                <a:gd name="T14" fmla="*/ 45 w 45"/>
                <a:gd name="T15" fmla="*/ 23 h 72"/>
                <a:gd name="T16" fmla="*/ 45 w 45"/>
                <a:gd name="T17"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72">
                  <a:moveTo>
                    <a:pt x="45" y="49"/>
                  </a:moveTo>
                  <a:cubicBezTo>
                    <a:pt x="45" y="62"/>
                    <a:pt x="35" y="72"/>
                    <a:pt x="23" y="72"/>
                  </a:cubicBezTo>
                  <a:cubicBezTo>
                    <a:pt x="23" y="72"/>
                    <a:pt x="23" y="72"/>
                    <a:pt x="23" y="72"/>
                  </a:cubicBezTo>
                  <a:cubicBezTo>
                    <a:pt x="10" y="72"/>
                    <a:pt x="0" y="62"/>
                    <a:pt x="0" y="49"/>
                  </a:cubicBezTo>
                  <a:cubicBezTo>
                    <a:pt x="0" y="23"/>
                    <a:pt x="0" y="23"/>
                    <a:pt x="0" y="23"/>
                  </a:cubicBezTo>
                  <a:cubicBezTo>
                    <a:pt x="0" y="10"/>
                    <a:pt x="10" y="0"/>
                    <a:pt x="23" y="0"/>
                  </a:cubicBezTo>
                  <a:cubicBezTo>
                    <a:pt x="23" y="0"/>
                    <a:pt x="23" y="0"/>
                    <a:pt x="23" y="0"/>
                  </a:cubicBezTo>
                  <a:cubicBezTo>
                    <a:pt x="35" y="0"/>
                    <a:pt x="45" y="10"/>
                    <a:pt x="45" y="23"/>
                  </a:cubicBezTo>
                  <a:lnTo>
                    <a:pt x="45" y="49"/>
                  </a:ln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grpSp>
      <p:grpSp>
        <p:nvGrpSpPr>
          <p:cNvPr id="45" name="Group 216"/>
          <p:cNvGrpSpPr/>
          <p:nvPr/>
        </p:nvGrpSpPr>
        <p:grpSpPr>
          <a:xfrm>
            <a:off x="595048" y="1716081"/>
            <a:ext cx="511574" cy="413959"/>
            <a:chOff x="1209675" y="6354763"/>
            <a:chExt cx="449263" cy="363538"/>
          </a:xfrm>
          <a:solidFill>
            <a:schemeClr val="bg1"/>
          </a:solidFill>
        </p:grpSpPr>
        <p:sp>
          <p:nvSpPr>
            <p:cNvPr id="46" name="Freeform 205"/>
            <p:cNvSpPr/>
            <p:nvPr/>
          </p:nvSpPr>
          <p:spPr bwMode="auto">
            <a:xfrm>
              <a:off x="1560513" y="6529388"/>
              <a:ext cx="96838" cy="188913"/>
            </a:xfrm>
            <a:custGeom>
              <a:avLst/>
              <a:gdLst>
                <a:gd name="T0" fmla="*/ 31 w 126"/>
                <a:gd name="T1" fmla="*/ 0 h 245"/>
                <a:gd name="T2" fmla="*/ 0 w 126"/>
                <a:gd name="T3" fmla="*/ 39 h 245"/>
                <a:gd name="T4" fmla="*/ 0 w 126"/>
                <a:gd name="T5" fmla="*/ 245 h 245"/>
                <a:gd name="T6" fmla="*/ 126 w 126"/>
                <a:gd name="T7" fmla="*/ 245 h 245"/>
                <a:gd name="T8" fmla="*/ 125 w 126"/>
                <a:gd name="T9" fmla="*/ 74 h 245"/>
                <a:gd name="T10" fmla="*/ 31 w 126"/>
                <a:gd name="T11" fmla="*/ 0 h 245"/>
              </a:gdLst>
              <a:ahLst/>
              <a:cxnLst>
                <a:cxn ang="0">
                  <a:pos x="T0" y="T1"/>
                </a:cxn>
                <a:cxn ang="0">
                  <a:pos x="T2" y="T3"/>
                </a:cxn>
                <a:cxn ang="0">
                  <a:pos x="T4" y="T5"/>
                </a:cxn>
                <a:cxn ang="0">
                  <a:pos x="T6" y="T7"/>
                </a:cxn>
                <a:cxn ang="0">
                  <a:pos x="T8" y="T9"/>
                </a:cxn>
                <a:cxn ang="0">
                  <a:pos x="T10" y="T11"/>
                </a:cxn>
              </a:cxnLst>
              <a:rect l="0" t="0" r="r" b="b"/>
              <a:pathLst>
                <a:path w="126" h="245">
                  <a:moveTo>
                    <a:pt x="31" y="0"/>
                  </a:moveTo>
                  <a:cubicBezTo>
                    <a:pt x="0" y="39"/>
                    <a:pt x="0" y="39"/>
                    <a:pt x="0" y="39"/>
                  </a:cubicBezTo>
                  <a:cubicBezTo>
                    <a:pt x="0" y="245"/>
                    <a:pt x="0" y="245"/>
                    <a:pt x="0" y="245"/>
                  </a:cubicBezTo>
                  <a:cubicBezTo>
                    <a:pt x="126" y="245"/>
                    <a:pt x="126" y="245"/>
                    <a:pt x="126" y="245"/>
                  </a:cubicBezTo>
                  <a:cubicBezTo>
                    <a:pt x="125" y="74"/>
                    <a:pt x="125" y="74"/>
                    <a:pt x="125" y="74"/>
                  </a:cubicBezTo>
                  <a:cubicBezTo>
                    <a:pt x="99" y="52"/>
                    <a:pt x="31" y="0"/>
                    <a:pt x="31" y="0"/>
                  </a:cubicBez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47" name="Freeform 207"/>
            <p:cNvSpPr/>
            <p:nvPr/>
          </p:nvSpPr>
          <p:spPr bwMode="auto">
            <a:xfrm>
              <a:off x="1209675" y="6354763"/>
              <a:ext cx="449263" cy="339725"/>
            </a:xfrm>
            <a:custGeom>
              <a:avLst/>
              <a:gdLst>
                <a:gd name="T0" fmla="*/ 236 w 585"/>
                <a:gd name="T1" fmla="*/ 248 h 442"/>
                <a:gd name="T2" fmla="*/ 76 w 585"/>
                <a:gd name="T3" fmla="*/ 428 h 442"/>
                <a:gd name="T4" fmla="*/ 46 w 585"/>
                <a:gd name="T5" fmla="*/ 442 h 442"/>
                <a:gd name="T6" fmla="*/ 18 w 585"/>
                <a:gd name="T7" fmla="*/ 432 h 442"/>
                <a:gd name="T8" fmla="*/ 15 w 585"/>
                <a:gd name="T9" fmla="*/ 374 h 442"/>
                <a:gd name="T10" fmla="*/ 206 w 585"/>
                <a:gd name="T11" fmla="*/ 158 h 442"/>
                <a:gd name="T12" fmla="*/ 237 w 585"/>
                <a:gd name="T13" fmla="*/ 144 h 442"/>
                <a:gd name="T14" fmla="*/ 268 w 585"/>
                <a:gd name="T15" fmla="*/ 158 h 442"/>
                <a:gd name="T16" fmla="*/ 323 w 585"/>
                <a:gd name="T17" fmla="*/ 224 h 442"/>
                <a:gd name="T18" fmla="*/ 425 w 585"/>
                <a:gd name="T19" fmla="*/ 101 h 442"/>
                <a:gd name="T20" fmla="*/ 330 w 585"/>
                <a:gd name="T21" fmla="*/ 19 h 442"/>
                <a:gd name="T22" fmla="*/ 566 w 585"/>
                <a:gd name="T23" fmla="*/ 0 h 442"/>
                <a:gd name="T24" fmla="*/ 585 w 585"/>
                <a:gd name="T25" fmla="*/ 239 h 442"/>
                <a:gd name="T26" fmla="*/ 487 w 585"/>
                <a:gd name="T27" fmla="*/ 154 h 442"/>
                <a:gd name="T28" fmla="*/ 355 w 585"/>
                <a:gd name="T29" fmla="*/ 314 h 442"/>
                <a:gd name="T30" fmla="*/ 324 w 585"/>
                <a:gd name="T31" fmla="*/ 329 h 442"/>
                <a:gd name="T32" fmla="*/ 292 w 585"/>
                <a:gd name="T33" fmla="*/ 314 h 442"/>
                <a:gd name="T34" fmla="*/ 236 w 585"/>
                <a:gd name="T35" fmla="*/ 248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5" h="442">
                  <a:moveTo>
                    <a:pt x="236" y="248"/>
                  </a:moveTo>
                  <a:cubicBezTo>
                    <a:pt x="76" y="428"/>
                    <a:pt x="76" y="428"/>
                    <a:pt x="76" y="428"/>
                  </a:cubicBezTo>
                  <a:cubicBezTo>
                    <a:pt x="68" y="438"/>
                    <a:pt x="57" y="442"/>
                    <a:pt x="46" y="442"/>
                  </a:cubicBezTo>
                  <a:cubicBezTo>
                    <a:pt x="36" y="442"/>
                    <a:pt x="26" y="439"/>
                    <a:pt x="18" y="432"/>
                  </a:cubicBezTo>
                  <a:cubicBezTo>
                    <a:pt x="1" y="417"/>
                    <a:pt x="0" y="391"/>
                    <a:pt x="15" y="374"/>
                  </a:cubicBezTo>
                  <a:cubicBezTo>
                    <a:pt x="206" y="158"/>
                    <a:pt x="206" y="158"/>
                    <a:pt x="206" y="158"/>
                  </a:cubicBezTo>
                  <a:cubicBezTo>
                    <a:pt x="214" y="149"/>
                    <a:pt x="225" y="143"/>
                    <a:pt x="237" y="144"/>
                  </a:cubicBezTo>
                  <a:cubicBezTo>
                    <a:pt x="249" y="144"/>
                    <a:pt x="260" y="149"/>
                    <a:pt x="268" y="158"/>
                  </a:cubicBezTo>
                  <a:cubicBezTo>
                    <a:pt x="323" y="224"/>
                    <a:pt x="323" y="224"/>
                    <a:pt x="323" y="224"/>
                  </a:cubicBezTo>
                  <a:cubicBezTo>
                    <a:pt x="425" y="101"/>
                    <a:pt x="425" y="101"/>
                    <a:pt x="425" y="101"/>
                  </a:cubicBezTo>
                  <a:cubicBezTo>
                    <a:pt x="330" y="19"/>
                    <a:pt x="330" y="19"/>
                    <a:pt x="330" y="19"/>
                  </a:cubicBezTo>
                  <a:cubicBezTo>
                    <a:pt x="566" y="0"/>
                    <a:pt x="566" y="0"/>
                    <a:pt x="566" y="0"/>
                  </a:cubicBezTo>
                  <a:cubicBezTo>
                    <a:pt x="585" y="239"/>
                    <a:pt x="585" y="239"/>
                    <a:pt x="585" y="239"/>
                  </a:cubicBezTo>
                  <a:cubicBezTo>
                    <a:pt x="487" y="154"/>
                    <a:pt x="487" y="154"/>
                    <a:pt x="487" y="154"/>
                  </a:cubicBezTo>
                  <a:cubicBezTo>
                    <a:pt x="355" y="314"/>
                    <a:pt x="355" y="314"/>
                    <a:pt x="355" y="314"/>
                  </a:cubicBezTo>
                  <a:cubicBezTo>
                    <a:pt x="348" y="323"/>
                    <a:pt x="336" y="329"/>
                    <a:pt x="324" y="329"/>
                  </a:cubicBezTo>
                  <a:cubicBezTo>
                    <a:pt x="311" y="329"/>
                    <a:pt x="300" y="324"/>
                    <a:pt x="292" y="314"/>
                  </a:cubicBezTo>
                  <a:lnTo>
                    <a:pt x="236" y="248"/>
                  </a:ln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48" name="Freeform 208"/>
            <p:cNvSpPr/>
            <p:nvPr/>
          </p:nvSpPr>
          <p:spPr bwMode="auto">
            <a:xfrm>
              <a:off x="1417638" y="6589713"/>
              <a:ext cx="119063" cy="127000"/>
            </a:xfrm>
            <a:custGeom>
              <a:avLst/>
              <a:gdLst>
                <a:gd name="T0" fmla="*/ 98 w 153"/>
                <a:gd name="T1" fmla="*/ 64 h 167"/>
                <a:gd name="T2" fmla="*/ 62 w 153"/>
                <a:gd name="T3" fmla="*/ 83 h 167"/>
                <a:gd name="T4" fmla="*/ 1 w 153"/>
                <a:gd name="T5" fmla="*/ 56 h 167"/>
                <a:gd name="T6" fmla="*/ 0 w 153"/>
                <a:gd name="T7" fmla="*/ 167 h 167"/>
                <a:gd name="T8" fmla="*/ 150 w 153"/>
                <a:gd name="T9" fmla="*/ 167 h 167"/>
                <a:gd name="T10" fmla="*/ 153 w 153"/>
                <a:gd name="T11" fmla="*/ 0 h 167"/>
                <a:gd name="T12" fmla="*/ 98 w 153"/>
                <a:gd name="T13" fmla="*/ 64 h 167"/>
              </a:gdLst>
              <a:ahLst/>
              <a:cxnLst>
                <a:cxn ang="0">
                  <a:pos x="T0" y="T1"/>
                </a:cxn>
                <a:cxn ang="0">
                  <a:pos x="T2" y="T3"/>
                </a:cxn>
                <a:cxn ang="0">
                  <a:pos x="T4" y="T5"/>
                </a:cxn>
                <a:cxn ang="0">
                  <a:pos x="T6" y="T7"/>
                </a:cxn>
                <a:cxn ang="0">
                  <a:pos x="T8" y="T9"/>
                </a:cxn>
                <a:cxn ang="0">
                  <a:pos x="T10" y="T11"/>
                </a:cxn>
                <a:cxn ang="0">
                  <a:pos x="T12" y="T13"/>
                </a:cxn>
              </a:cxnLst>
              <a:rect l="0" t="0" r="r" b="b"/>
              <a:pathLst>
                <a:path w="153" h="167">
                  <a:moveTo>
                    <a:pt x="98" y="64"/>
                  </a:moveTo>
                  <a:cubicBezTo>
                    <a:pt x="76" y="83"/>
                    <a:pt x="62" y="83"/>
                    <a:pt x="62" y="83"/>
                  </a:cubicBezTo>
                  <a:cubicBezTo>
                    <a:pt x="43" y="86"/>
                    <a:pt x="15" y="67"/>
                    <a:pt x="1" y="56"/>
                  </a:cubicBezTo>
                  <a:cubicBezTo>
                    <a:pt x="0" y="167"/>
                    <a:pt x="0" y="167"/>
                    <a:pt x="0" y="167"/>
                  </a:cubicBezTo>
                  <a:cubicBezTo>
                    <a:pt x="150" y="167"/>
                    <a:pt x="150" y="167"/>
                    <a:pt x="150" y="167"/>
                  </a:cubicBezTo>
                  <a:cubicBezTo>
                    <a:pt x="153" y="0"/>
                    <a:pt x="153" y="0"/>
                    <a:pt x="153" y="0"/>
                  </a:cubicBezTo>
                  <a:cubicBezTo>
                    <a:pt x="132" y="24"/>
                    <a:pt x="116" y="47"/>
                    <a:pt x="98" y="64"/>
                  </a:cubicBez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49" name="Freeform 209"/>
            <p:cNvSpPr/>
            <p:nvPr/>
          </p:nvSpPr>
          <p:spPr bwMode="auto">
            <a:xfrm>
              <a:off x="1295400" y="6600825"/>
              <a:ext cx="96838" cy="115888"/>
            </a:xfrm>
            <a:custGeom>
              <a:avLst/>
              <a:gdLst>
                <a:gd name="T0" fmla="*/ 0 w 61"/>
                <a:gd name="T1" fmla="*/ 73 h 73"/>
                <a:gd name="T2" fmla="*/ 61 w 61"/>
                <a:gd name="T3" fmla="*/ 73 h 73"/>
                <a:gd name="T4" fmla="*/ 61 w 61"/>
                <a:gd name="T5" fmla="*/ 0 h 73"/>
                <a:gd name="T6" fmla="*/ 0 w 61"/>
                <a:gd name="T7" fmla="*/ 70 h 73"/>
                <a:gd name="T8" fmla="*/ 0 w 61"/>
                <a:gd name="T9" fmla="*/ 73 h 73"/>
              </a:gdLst>
              <a:ahLst/>
              <a:cxnLst>
                <a:cxn ang="0">
                  <a:pos x="T0" y="T1"/>
                </a:cxn>
                <a:cxn ang="0">
                  <a:pos x="T2" y="T3"/>
                </a:cxn>
                <a:cxn ang="0">
                  <a:pos x="T4" y="T5"/>
                </a:cxn>
                <a:cxn ang="0">
                  <a:pos x="T6" y="T7"/>
                </a:cxn>
                <a:cxn ang="0">
                  <a:pos x="T8" y="T9"/>
                </a:cxn>
              </a:cxnLst>
              <a:rect l="0" t="0" r="r" b="b"/>
              <a:pathLst>
                <a:path w="61" h="73">
                  <a:moveTo>
                    <a:pt x="0" y="73"/>
                  </a:moveTo>
                  <a:lnTo>
                    <a:pt x="61" y="73"/>
                  </a:lnTo>
                  <a:lnTo>
                    <a:pt x="61" y="0"/>
                  </a:lnTo>
                  <a:lnTo>
                    <a:pt x="0" y="70"/>
                  </a:lnTo>
                  <a:lnTo>
                    <a:pt x="0" y="73"/>
                  </a:ln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grpSp>
      <p:grpSp>
        <p:nvGrpSpPr>
          <p:cNvPr id="50" name="Group 242"/>
          <p:cNvGrpSpPr/>
          <p:nvPr/>
        </p:nvGrpSpPr>
        <p:grpSpPr>
          <a:xfrm>
            <a:off x="637347" y="3421371"/>
            <a:ext cx="509765" cy="388651"/>
            <a:chOff x="2908300" y="2946400"/>
            <a:chExt cx="447675" cy="341313"/>
          </a:xfrm>
          <a:solidFill>
            <a:schemeClr val="bg1"/>
          </a:solidFill>
        </p:grpSpPr>
        <p:sp>
          <p:nvSpPr>
            <p:cNvPr id="51" name="Freeform 227"/>
            <p:cNvSpPr/>
            <p:nvPr/>
          </p:nvSpPr>
          <p:spPr bwMode="auto">
            <a:xfrm>
              <a:off x="2957513" y="2946400"/>
              <a:ext cx="349250" cy="115888"/>
            </a:xfrm>
            <a:custGeom>
              <a:avLst/>
              <a:gdLst>
                <a:gd name="T0" fmla="*/ 0 w 454"/>
                <a:gd name="T1" fmla="*/ 136 h 152"/>
                <a:gd name="T2" fmla="*/ 16 w 454"/>
                <a:gd name="T3" fmla="*/ 119 h 152"/>
                <a:gd name="T4" fmla="*/ 30 w 454"/>
                <a:gd name="T5" fmla="*/ 127 h 152"/>
                <a:gd name="T6" fmla="*/ 141 w 454"/>
                <a:gd name="T7" fmla="*/ 79 h 152"/>
                <a:gd name="T8" fmla="*/ 140 w 454"/>
                <a:gd name="T9" fmla="*/ 75 h 152"/>
                <a:gd name="T10" fmla="*/ 157 w 454"/>
                <a:gd name="T11" fmla="*/ 58 h 152"/>
                <a:gd name="T12" fmla="*/ 173 w 454"/>
                <a:gd name="T13" fmla="*/ 75 h 152"/>
                <a:gd name="T14" fmla="*/ 282 w 454"/>
                <a:gd name="T15" fmla="*/ 97 h 152"/>
                <a:gd name="T16" fmla="*/ 297 w 454"/>
                <a:gd name="T17" fmla="*/ 86 h 152"/>
                <a:gd name="T18" fmla="*/ 309 w 454"/>
                <a:gd name="T19" fmla="*/ 92 h 152"/>
                <a:gd name="T20" fmla="*/ 422 w 454"/>
                <a:gd name="T21" fmla="*/ 22 h 152"/>
                <a:gd name="T22" fmla="*/ 421 w 454"/>
                <a:gd name="T23" fmla="*/ 17 h 152"/>
                <a:gd name="T24" fmla="*/ 437 w 454"/>
                <a:gd name="T25" fmla="*/ 0 h 152"/>
                <a:gd name="T26" fmla="*/ 454 w 454"/>
                <a:gd name="T27" fmla="*/ 17 h 152"/>
                <a:gd name="T28" fmla="*/ 437 w 454"/>
                <a:gd name="T29" fmla="*/ 33 h 152"/>
                <a:gd name="T30" fmla="*/ 425 w 454"/>
                <a:gd name="T31" fmla="*/ 27 h 152"/>
                <a:gd name="T32" fmla="*/ 312 w 454"/>
                <a:gd name="T33" fmla="*/ 97 h 152"/>
                <a:gd name="T34" fmla="*/ 313 w 454"/>
                <a:gd name="T35" fmla="*/ 103 h 152"/>
                <a:gd name="T36" fmla="*/ 297 w 454"/>
                <a:gd name="T37" fmla="*/ 119 h 152"/>
                <a:gd name="T38" fmla="*/ 281 w 454"/>
                <a:gd name="T39" fmla="*/ 103 h 152"/>
                <a:gd name="T40" fmla="*/ 172 w 454"/>
                <a:gd name="T41" fmla="*/ 81 h 152"/>
                <a:gd name="T42" fmla="*/ 157 w 454"/>
                <a:gd name="T43" fmla="*/ 91 h 152"/>
                <a:gd name="T44" fmla="*/ 144 w 454"/>
                <a:gd name="T45" fmla="*/ 84 h 152"/>
                <a:gd name="T46" fmla="*/ 32 w 454"/>
                <a:gd name="T47" fmla="*/ 132 h 152"/>
                <a:gd name="T48" fmla="*/ 33 w 454"/>
                <a:gd name="T49" fmla="*/ 136 h 152"/>
                <a:gd name="T50" fmla="*/ 16 w 454"/>
                <a:gd name="T51" fmla="*/ 152 h 152"/>
                <a:gd name="T52" fmla="*/ 0 w 454"/>
                <a:gd name="T53" fmla="*/ 13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4" h="152">
                  <a:moveTo>
                    <a:pt x="0" y="136"/>
                  </a:moveTo>
                  <a:cubicBezTo>
                    <a:pt x="0" y="127"/>
                    <a:pt x="7" y="119"/>
                    <a:pt x="16" y="119"/>
                  </a:cubicBezTo>
                  <a:cubicBezTo>
                    <a:pt x="22" y="119"/>
                    <a:pt x="27" y="122"/>
                    <a:pt x="30" y="127"/>
                  </a:cubicBezTo>
                  <a:cubicBezTo>
                    <a:pt x="141" y="79"/>
                    <a:pt x="141" y="79"/>
                    <a:pt x="141" y="79"/>
                  </a:cubicBezTo>
                  <a:cubicBezTo>
                    <a:pt x="141" y="77"/>
                    <a:pt x="140" y="76"/>
                    <a:pt x="140" y="75"/>
                  </a:cubicBezTo>
                  <a:cubicBezTo>
                    <a:pt x="140" y="66"/>
                    <a:pt x="148" y="58"/>
                    <a:pt x="157" y="58"/>
                  </a:cubicBezTo>
                  <a:cubicBezTo>
                    <a:pt x="166" y="58"/>
                    <a:pt x="173" y="66"/>
                    <a:pt x="173" y="75"/>
                  </a:cubicBezTo>
                  <a:cubicBezTo>
                    <a:pt x="282" y="97"/>
                    <a:pt x="282" y="97"/>
                    <a:pt x="282" y="97"/>
                  </a:cubicBezTo>
                  <a:cubicBezTo>
                    <a:pt x="284" y="91"/>
                    <a:pt x="290" y="86"/>
                    <a:pt x="297" y="86"/>
                  </a:cubicBezTo>
                  <a:cubicBezTo>
                    <a:pt x="302" y="86"/>
                    <a:pt x="306" y="88"/>
                    <a:pt x="309" y="92"/>
                  </a:cubicBezTo>
                  <a:cubicBezTo>
                    <a:pt x="422" y="22"/>
                    <a:pt x="422" y="22"/>
                    <a:pt x="422" y="22"/>
                  </a:cubicBezTo>
                  <a:cubicBezTo>
                    <a:pt x="421" y="20"/>
                    <a:pt x="421" y="18"/>
                    <a:pt x="421" y="17"/>
                  </a:cubicBezTo>
                  <a:cubicBezTo>
                    <a:pt x="421" y="8"/>
                    <a:pt x="428" y="0"/>
                    <a:pt x="437" y="0"/>
                  </a:cubicBezTo>
                  <a:cubicBezTo>
                    <a:pt x="446" y="0"/>
                    <a:pt x="454" y="8"/>
                    <a:pt x="454" y="17"/>
                  </a:cubicBezTo>
                  <a:cubicBezTo>
                    <a:pt x="454" y="26"/>
                    <a:pt x="446" y="33"/>
                    <a:pt x="437" y="33"/>
                  </a:cubicBezTo>
                  <a:cubicBezTo>
                    <a:pt x="432" y="33"/>
                    <a:pt x="428" y="31"/>
                    <a:pt x="425" y="27"/>
                  </a:cubicBezTo>
                  <a:cubicBezTo>
                    <a:pt x="312" y="97"/>
                    <a:pt x="312" y="97"/>
                    <a:pt x="312" y="97"/>
                  </a:cubicBezTo>
                  <a:cubicBezTo>
                    <a:pt x="313" y="99"/>
                    <a:pt x="313" y="101"/>
                    <a:pt x="313" y="103"/>
                  </a:cubicBezTo>
                  <a:cubicBezTo>
                    <a:pt x="313" y="112"/>
                    <a:pt x="306" y="119"/>
                    <a:pt x="297" y="119"/>
                  </a:cubicBezTo>
                  <a:cubicBezTo>
                    <a:pt x="288" y="119"/>
                    <a:pt x="281" y="112"/>
                    <a:pt x="281" y="103"/>
                  </a:cubicBezTo>
                  <a:cubicBezTo>
                    <a:pt x="172" y="81"/>
                    <a:pt x="172" y="81"/>
                    <a:pt x="172" y="81"/>
                  </a:cubicBezTo>
                  <a:cubicBezTo>
                    <a:pt x="170" y="87"/>
                    <a:pt x="164" y="91"/>
                    <a:pt x="157" y="91"/>
                  </a:cubicBezTo>
                  <a:cubicBezTo>
                    <a:pt x="151" y="91"/>
                    <a:pt x="147" y="88"/>
                    <a:pt x="144" y="84"/>
                  </a:cubicBezTo>
                  <a:cubicBezTo>
                    <a:pt x="32" y="132"/>
                    <a:pt x="32" y="132"/>
                    <a:pt x="32" y="132"/>
                  </a:cubicBezTo>
                  <a:cubicBezTo>
                    <a:pt x="33" y="134"/>
                    <a:pt x="33" y="134"/>
                    <a:pt x="33" y="136"/>
                  </a:cubicBezTo>
                  <a:cubicBezTo>
                    <a:pt x="33" y="145"/>
                    <a:pt x="26" y="152"/>
                    <a:pt x="16" y="152"/>
                  </a:cubicBezTo>
                  <a:cubicBezTo>
                    <a:pt x="7" y="152"/>
                    <a:pt x="0" y="145"/>
                    <a:pt x="0" y="136"/>
                  </a:cubicBez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sp>
          <p:nvSpPr>
            <p:cNvPr id="52" name="Freeform 228"/>
            <p:cNvSpPr/>
            <p:nvPr/>
          </p:nvSpPr>
          <p:spPr bwMode="auto">
            <a:xfrm>
              <a:off x="2908300" y="2987675"/>
              <a:ext cx="447675" cy="300038"/>
            </a:xfrm>
            <a:custGeom>
              <a:avLst/>
              <a:gdLst>
                <a:gd name="T0" fmla="*/ 568 w 581"/>
                <a:gd name="T1" fmla="*/ 367 h 392"/>
                <a:gd name="T2" fmla="*/ 550 w 581"/>
                <a:gd name="T3" fmla="*/ 367 h 392"/>
                <a:gd name="T4" fmla="*/ 550 w 581"/>
                <a:gd name="T5" fmla="*/ 32 h 392"/>
                <a:gd name="T6" fmla="*/ 518 w 581"/>
                <a:gd name="T7" fmla="*/ 0 h 392"/>
                <a:gd name="T8" fmla="*/ 483 w 581"/>
                <a:gd name="T9" fmla="*/ 0 h 392"/>
                <a:gd name="T10" fmla="*/ 451 w 581"/>
                <a:gd name="T11" fmla="*/ 32 h 392"/>
                <a:gd name="T12" fmla="*/ 451 w 581"/>
                <a:gd name="T13" fmla="*/ 367 h 392"/>
                <a:gd name="T14" fmla="*/ 410 w 581"/>
                <a:gd name="T15" fmla="*/ 367 h 392"/>
                <a:gd name="T16" fmla="*/ 410 w 581"/>
                <a:gd name="T17" fmla="*/ 120 h 392"/>
                <a:gd name="T18" fmla="*/ 379 w 581"/>
                <a:gd name="T19" fmla="*/ 88 h 392"/>
                <a:gd name="T20" fmla="*/ 343 w 581"/>
                <a:gd name="T21" fmla="*/ 88 h 392"/>
                <a:gd name="T22" fmla="*/ 311 w 581"/>
                <a:gd name="T23" fmla="*/ 120 h 392"/>
                <a:gd name="T24" fmla="*/ 311 w 581"/>
                <a:gd name="T25" fmla="*/ 367 h 392"/>
                <a:gd name="T26" fmla="*/ 270 w 581"/>
                <a:gd name="T27" fmla="*/ 367 h 392"/>
                <a:gd name="T28" fmla="*/ 270 w 581"/>
                <a:gd name="T29" fmla="*/ 92 h 392"/>
                <a:gd name="T30" fmla="*/ 239 w 581"/>
                <a:gd name="T31" fmla="*/ 61 h 392"/>
                <a:gd name="T32" fmla="*/ 203 w 581"/>
                <a:gd name="T33" fmla="*/ 61 h 392"/>
                <a:gd name="T34" fmla="*/ 171 w 581"/>
                <a:gd name="T35" fmla="*/ 92 h 392"/>
                <a:gd name="T36" fmla="*/ 171 w 581"/>
                <a:gd name="T37" fmla="*/ 367 h 392"/>
                <a:gd name="T38" fmla="*/ 131 w 581"/>
                <a:gd name="T39" fmla="*/ 367 h 392"/>
                <a:gd name="T40" fmla="*/ 131 w 581"/>
                <a:gd name="T41" fmla="*/ 160 h 392"/>
                <a:gd name="T42" fmla="*/ 99 w 581"/>
                <a:gd name="T43" fmla="*/ 128 h 392"/>
                <a:gd name="T44" fmla="*/ 63 w 581"/>
                <a:gd name="T45" fmla="*/ 128 h 392"/>
                <a:gd name="T46" fmla="*/ 32 w 581"/>
                <a:gd name="T47" fmla="*/ 160 h 392"/>
                <a:gd name="T48" fmla="*/ 32 w 581"/>
                <a:gd name="T49" fmla="*/ 367 h 392"/>
                <a:gd name="T50" fmla="*/ 11 w 581"/>
                <a:gd name="T51" fmla="*/ 367 h 392"/>
                <a:gd name="T52" fmla="*/ 0 w 581"/>
                <a:gd name="T53" fmla="*/ 378 h 392"/>
                <a:gd name="T54" fmla="*/ 0 w 581"/>
                <a:gd name="T55" fmla="*/ 381 h 392"/>
                <a:gd name="T56" fmla="*/ 11 w 581"/>
                <a:gd name="T57" fmla="*/ 392 h 392"/>
                <a:gd name="T58" fmla="*/ 568 w 581"/>
                <a:gd name="T59" fmla="*/ 392 h 392"/>
                <a:gd name="T60" fmla="*/ 581 w 581"/>
                <a:gd name="T61" fmla="*/ 381 h 392"/>
                <a:gd name="T62" fmla="*/ 581 w 581"/>
                <a:gd name="T63" fmla="*/ 378 h 392"/>
                <a:gd name="T64" fmla="*/ 568 w 581"/>
                <a:gd name="T65" fmla="*/ 367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1" h="392">
                  <a:moveTo>
                    <a:pt x="568" y="367"/>
                  </a:moveTo>
                  <a:cubicBezTo>
                    <a:pt x="550" y="367"/>
                    <a:pt x="550" y="367"/>
                    <a:pt x="550" y="367"/>
                  </a:cubicBezTo>
                  <a:cubicBezTo>
                    <a:pt x="550" y="32"/>
                    <a:pt x="550" y="32"/>
                    <a:pt x="550" y="32"/>
                  </a:cubicBezTo>
                  <a:cubicBezTo>
                    <a:pt x="550" y="14"/>
                    <a:pt x="536" y="0"/>
                    <a:pt x="518" y="0"/>
                  </a:cubicBezTo>
                  <a:cubicBezTo>
                    <a:pt x="483" y="0"/>
                    <a:pt x="483" y="0"/>
                    <a:pt x="483" y="0"/>
                  </a:cubicBezTo>
                  <a:cubicBezTo>
                    <a:pt x="465" y="0"/>
                    <a:pt x="451" y="14"/>
                    <a:pt x="451" y="32"/>
                  </a:cubicBezTo>
                  <a:cubicBezTo>
                    <a:pt x="451" y="367"/>
                    <a:pt x="451" y="367"/>
                    <a:pt x="451" y="367"/>
                  </a:cubicBezTo>
                  <a:cubicBezTo>
                    <a:pt x="410" y="367"/>
                    <a:pt x="410" y="367"/>
                    <a:pt x="410" y="367"/>
                  </a:cubicBezTo>
                  <a:cubicBezTo>
                    <a:pt x="410" y="120"/>
                    <a:pt x="410" y="120"/>
                    <a:pt x="410" y="120"/>
                  </a:cubicBezTo>
                  <a:cubicBezTo>
                    <a:pt x="410" y="102"/>
                    <a:pt x="396" y="88"/>
                    <a:pt x="379" y="88"/>
                  </a:cubicBezTo>
                  <a:cubicBezTo>
                    <a:pt x="343" y="88"/>
                    <a:pt x="343" y="88"/>
                    <a:pt x="343" y="88"/>
                  </a:cubicBezTo>
                  <a:cubicBezTo>
                    <a:pt x="325" y="88"/>
                    <a:pt x="311" y="102"/>
                    <a:pt x="311" y="120"/>
                  </a:cubicBezTo>
                  <a:cubicBezTo>
                    <a:pt x="311" y="367"/>
                    <a:pt x="311" y="367"/>
                    <a:pt x="311" y="367"/>
                  </a:cubicBezTo>
                  <a:cubicBezTo>
                    <a:pt x="270" y="367"/>
                    <a:pt x="270" y="367"/>
                    <a:pt x="270" y="367"/>
                  </a:cubicBezTo>
                  <a:cubicBezTo>
                    <a:pt x="270" y="92"/>
                    <a:pt x="270" y="92"/>
                    <a:pt x="270" y="92"/>
                  </a:cubicBezTo>
                  <a:cubicBezTo>
                    <a:pt x="270" y="75"/>
                    <a:pt x="256" y="61"/>
                    <a:pt x="239" y="61"/>
                  </a:cubicBezTo>
                  <a:cubicBezTo>
                    <a:pt x="203" y="61"/>
                    <a:pt x="203" y="61"/>
                    <a:pt x="203" y="61"/>
                  </a:cubicBezTo>
                  <a:cubicBezTo>
                    <a:pt x="186" y="61"/>
                    <a:pt x="171" y="75"/>
                    <a:pt x="171" y="92"/>
                  </a:cubicBezTo>
                  <a:cubicBezTo>
                    <a:pt x="171" y="367"/>
                    <a:pt x="171" y="367"/>
                    <a:pt x="171" y="367"/>
                  </a:cubicBezTo>
                  <a:cubicBezTo>
                    <a:pt x="131" y="367"/>
                    <a:pt x="131" y="367"/>
                    <a:pt x="131" y="367"/>
                  </a:cubicBezTo>
                  <a:cubicBezTo>
                    <a:pt x="131" y="160"/>
                    <a:pt x="131" y="160"/>
                    <a:pt x="131" y="160"/>
                  </a:cubicBezTo>
                  <a:cubicBezTo>
                    <a:pt x="131" y="143"/>
                    <a:pt x="117" y="128"/>
                    <a:pt x="99" y="128"/>
                  </a:cubicBezTo>
                  <a:cubicBezTo>
                    <a:pt x="63" y="128"/>
                    <a:pt x="63" y="128"/>
                    <a:pt x="63" y="128"/>
                  </a:cubicBezTo>
                  <a:cubicBezTo>
                    <a:pt x="46" y="128"/>
                    <a:pt x="32" y="143"/>
                    <a:pt x="32" y="160"/>
                  </a:cubicBezTo>
                  <a:cubicBezTo>
                    <a:pt x="32" y="367"/>
                    <a:pt x="32" y="367"/>
                    <a:pt x="32" y="367"/>
                  </a:cubicBezTo>
                  <a:cubicBezTo>
                    <a:pt x="11" y="367"/>
                    <a:pt x="11" y="367"/>
                    <a:pt x="11" y="367"/>
                  </a:cubicBezTo>
                  <a:cubicBezTo>
                    <a:pt x="4" y="367"/>
                    <a:pt x="0" y="372"/>
                    <a:pt x="0" y="378"/>
                  </a:cubicBezTo>
                  <a:cubicBezTo>
                    <a:pt x="0" y="381"/>
                    <a:pt x="0" y="381"/>
                    <a:pt x="0" y="381"/>
                  </a:cubicBezTo>
                  <a:cubicBezTo>
                    <a:pt x="0" y="387"/>
                    <a:pt x="4" y="392"/>
                    <a:pt x="11" y="392"/>
                  </a:cubicBezTo>
                  <a:cubicBezTo>
                    <a:pt x="568" y="392"/>
                    <a:pt x="568" y="392"/>
                    <a:pt x="568" y="392"/>
                  </a:cubicBezTo>
                  <a:cubicBezTo>
                    <a:pt x="575" y="392"/>
                    <a:pt x="581" y="387"/>
                    <a:pt x="581" y="381"/>
                  </a:cubicBezTo>
                  <a:cubicBezTo>
                    <a:pt x="581" y="378"/>
                    <a:pt x="581" y="378"/>
                    <a:pt x="581" y="378"/>
                  </a:cubicBezTo>
                  <a:cubicBezTo>
                    <a:pt x="581" y="372"/>
                    <a:pt x="575" y="367"/>
                    <a:pt x="568" y="367"/>
                  </a:cubicBezTo>
                  <a:close/>
                </a:path>
              </a:pathLst>
            </a:custGeom>
            <a:grpFill/>
            <a:ln>
              <a:noFill/>
            </a:ln>
          </p:spPr>
          <p:txBody>
            <a:bodyPr/>
            <a:lstStyle/>
            <a:p>
              <a:pPr defTabSz="914400">
                <a:defRPr/>
              </a:pPr>
              <a:endParaRPr lang="en-AU" sz="1800" kern="0">
                <a:solidFill>
                  <a:srgbClr val="000000"/>
                </a:solidFill>
                <a:latin typeface="Trebuchet MS" panose="020B0603020202020204" charset="0"/>
                <a:ea typeface="Arial" panose="020B0604020202020204" pitchFamily="34" charset="0"/>
                <a:cs typeface="Trebuchet MS" panose="020B0603020202020204" charset="0"/>
              </a:endParaRPr>
            </a:p>
          </p:txBody>
        </p:sp>
      </p:grpSp>
      <p:sp>
        <p:nvSpPr>
          <p:cNvPr id="4" name="矩形 28"/>
          <p:cNvSpPr/>
          <p:nvPr/>
        </p:nvSpPr>
        <p:spPr>
          <a:xfrm>
            <a:off x="8202928" y="1940645"/>
            <a:ext cx="3701415" cy="829945"/>
          </a:xfrm>
          <a:prstGeom prst="rect">
            <a:avLst/>
          </a:prstGeom>
        </p:spPr>
        <p:style>
          <a:lnRef idx="0">
            <a:schemeClr val="accent1"/>
          </a:lnRef>
          <a:fillRef idx="3">
            <a:schemeClr val="accent1"/>
          </a:fillRef>
          <a:effectRef idx="3">
            <a:schemeClr val="accent1"/>
          </a:effectRef>
          <a:fontRef idx="minor">
            <a:schemeClr val="lt1"/>
          </a:fontRef>
        </p:style>
        <p:txBody>
          <a:bodyPr wrap="none">
            <a:spAutoFit/>
          </a:bodyPr>
          <a:p>
            <a:r>
              <a:rPr lang="en-IN" altLang="zh-CN" sz="2400" b="1">
                <a:solidFill>
                  <a:schemeClr val="bg1"/>
                </a:solidFill>
                <a:latin typeface="Trebuchet MS" panose="020B0603020202020204" charset="0"/>
                <a:ea typeface="+mj-ea"/>
                <a:cs typeface="Trebuchet MS" panose="020B0603020202020204" charset="0"/>
                <a:sym typeface="+mn-lt"/>
              </a:rPr>
              <a:t>Gain(T,X): </a:t>
            </a:r>
            <a:endParaRPr lang="en-IN" altLang="zh-CN" sz="2400" b="1">
              <a:solidFill>
                <a:schemeClr val="bg1"/>
              </a:solidFill>
              <a:latin typeface="Trebuchet MS" panose="020B0603020202020204" charset="0"/>
              <a:ea typeface="+mj-ea"/>
              <a:cs typeface="Trebuchet MS" panose="020B0603020202020204" charset="0"/>
              <a:sym typeface="+mn-lt"/>
            </a:endParaRPr>
          </a:p>
          <a:p>
            <a:r>
              <a:rPr lang="en-IN" altLang="zh-CN" sz="2400" b="1">
                <a:solidFill>
                  <a:schemeClr val="bg1"/>
                </a:solidFill>
                <a:latin typeface="Trebuchet MS" panose="020B0603020202020204" charset="0"/>
                <a:ea typeface="+mj-ea"/>
                <a:cs typeface="Trebuchet MS" panose="020B0603020202020204" charset="0"/>
                <a:sym typeface="+mn-lt"/>
              </a:rPr>
              <a:t>Entropy(T)-Entropy(T, X) </a:t>
            </a:r>
            <a:endParaRPr lang="en-IN" altLang="zh-CN" sz="2400" b="1">
              <a:solidFill>
                <a:schemeClr val="bg1"/>
              </a:solidFill>
              <a:latin typeface="Trebuchet MS" panose="020B0603020202020204" charset="0"/>
              <a:ea typeface="+mj-ea"/>
              <a:cs typeface="Trebuchet MS" panose="020B0603020202020204" charset="0"/>
              <a:sym typeface="+mn-lt"/>
            </a:endParaRPr>
          </a:p>
        </p:txBody>
      </p:sp>
      <p:sp>
        <p:nvSpPr>
          <p:cNvPr id="7" name="矩形 28"/>
          <p:cNvSpPr/>
          <p:nvPr/>
        </p:nvSpPr>
        <p:spPr>
          <a:xfrm>
            <a:off x="8143873" y="3693880"/>
            <a:ext cx="3568065" cy="521970"/>
          </a:xfrm>
          <a:prstGeom prst="rect">
            <a:avLst/>
          </a:prstGeom>
        </p:spPr>
        <p:style>
          <a:lnRef idx="0">
            <a:schemeClr val="accent1"/>
          </a:lnRef>
          <a:fillRef idx="3">
            <a:schemeClr val="accent1"/>
          </a:fillRef>
          <a:effectRef idx="3">
            <a:schemeClr val="accent1"/>
          </a:effectRef>
          <a:fontRef idx="minor">
            <a:schemeClr val="lt1"/>
          </a:fontRef>
        </p:style>
        <p:txBody>
          <a:bodyPr wrap="none">
            <a:spAutoFit/>
          </a:bodyPr>
          <a:p>
            <a:pPr algn="l"/>
            <a:r>
              <a:rPr lang="en-IN" altLang="zh-CN" sz="2800" b="1">
                <a:solidFill>
                  <a:schemeClr val="bg1"/>
                </a:solidFill>
                <a:latin typeface="Trebuchet MS" panose="020B0603020202020204" charset="0"/>
                <a:ea typeface="+mj-ea"/>
                <a:cs typeface="Trebuchet MS" panose="020B0603020202020204" charset="0"/>
                <a:sym typeface="+mn-lt"/>
              </a:rPr>
              <a:t>Entropy: - </a:t>
            </a:r>
            <a:r>
              <a:rPr lang="zh-CN" altLang="en-US" sz="2800" b="1">
                <a:solidFill>
                  <a:schemeClr val="bg1"/>
                </a:solidFill>
                <a:latin typeface="Trebuchet MS" panose="020B0603020202020204" charset="0"/>
                <a:cs typeface="Trebuchet MS" panose="020B0603020202020204" charset="0"/>
                <a:sym typeface="+mn-lt"/>
              </a:rPr>
              <a:t>Σ</a:t>
            </a:r>
            <a:r>
              <a:rPr lang="en-IN" altLang="zh-CN" sz="2800" b="1">
                <a:solidFill>
                  <a:schemeClr val="bg1"/>
                </a:solidFill>
                <a:latin typeface="Trebuchet MS" panose="020B0603020202020204" charset="0"/>
                <a:ea typeface="+mj-ea"/>
                <a:cs typeface="Trebuchet MS" panose="020B0603020202020204" charset="0"/>
                <a:sym typeface="+mn-lt"/>
              </a:rPr>
              <a:t>p</a:t>
            </a:r>
            <a:r>
              <a:rPr lang="en-IN" altLang="zh-CN" sz="2800" b="1" baseline="-25000">
                <a:solidFill>
                  <a:schemeClr val="bg1"/>
                </a:solidFill>
                <a:latin typeface="Trebuchet MS" panose="020B0603020202020204" charset="0"/>
                <a:ea typeface="+mj-ea"/>
                <a:cs typeface="Trebuchet MS" panose="020B0603020202020204" charset="0"/>
                <a:sym typeface="+mn-lt"/>
              </a:rPr>
              <a:t>i*</a:t>
            </a:r>
            <a:r>
              <a:rPr lang="en-IN" altLang="zh-CN" sz="2800" b="1">
                <a:solidFill>
                  <a:schemeClr val="bg1"/>
                </a:solidFill>
                <a:latin typeface="Trebuchet MS" panose="020B0603020202020204" charset="0"/>
                <a:ea typeface="+mj-ea"/>
                <a:cs typeface="Trebuchet MS" panose="020B0603020202020204" charset="0"/>
                <a:sym typeface="+mn-lt"/>
              </a:rPr>
              <a:t>log(p</a:t>
            </a:r>
            <a:r>
              <a:rPr lang="en-IN" altLang="zh-CN" sz="2800" b="1" baseline="-25000">
                <a:solidFill>
                  <a:schemeClr val="bg1"/>
                </a:solidFill>
                <a:latin typeface="Trebuchet MS" panose="020B0603020202020204" charset="0"/>
                <a:ea typeface="+mj-ea"/>
                <a:cs typeface="Trebuchet MS" panose="020B0603020202020204" charset="0"/>
                <a:sym typeface="+mn-lt"/>
              </a:rPr>
              <a:t>i</a:t>
            </a:r>
            <a:r>
              <a:rPr lang="en-IN" altLang="zh-CN" sz="2800" b="1">
                <a:solidFill>
                  <a:schemeClr val="bg1"/>
                </a:solidFill>
                <a:latin typeface="Trebuchet MS" panose="020B0603020202020204" charset="0"/>
                <a:ea typeface="+mj-ea"/>
                <a:cs typeface="Trebuchet MS" panose="020B0603020202020204" charset="0"/>
                <a:sym typeface="+mn-lt"/>
              </a:rPr>
              <a:t>)</a:t>
            </a:r>
            <a:endParaRPr lang="en-IN" altLang="zh-CN" sz="2800" b="1">
              <a:solidFill>
                <a:schemeClr val="bg1"/>
              </a:solidFill>
              <a:latin typeface="Trebuchet MS" panose="020B0603020202020204" charset="0"/>
              <a:ea typeface="+mj-ea"/>
              <a:cs typeface="Trebuchet MS" panose="020B0603020202020204" charset="0"/>
              <a:sym typeface="+mn-lt"/>
            </a:endParaRPr>
          </a:p>
        </p:txBody>
      </p:sp>
      <p:sp>
        <p:nvSpPr>
          <p:cNvPr id="8" name="矩形 28"/>
          <p:cNvSpPr/>
          <p:nvPr/>
        </p:nvSpPr>
        <p:spPr>
          <a:xfrm>
            <a:off x="8202930" y="5313680"/>
            <a:ext cx="3509010" cy="521970"/>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p>
            <a:pPr algn="l"/>
            <a:r>
              <a:rPr lang="en-IN" altLang="zh-CN" sz="2800" b="1">
                <a:solidFill>
                  <a:schemeClr val="bg1"/>
                </a:solidFill>
                <a:latin typeface="Trebuchet MS" panose="020B0603020202020204" charset="0"/>
                <a:ea typeface="+mj-ea"/>
                <a:cs typeface="Trebuchet MS" panose="020B0603020202020204" charset="0"/>
                <a:sym typeface="+mn-lt"/>
              </a:rPr>
              <a:t>GiniIndex: 1 - </a:t>
            </a:r>
            <a:r>
              <a:rPr lang="zh-CN" altLang="en-US" sz="2800" b="1">
                <a:solidFill>
                  <a:schemeClr val="bg1"/>
                </a:solidFill>
                <a:latin typeface="Trebuchet MS" panose="020B0603020202020204" charset="0"/>
                <a:cs typeface="Trebuchet MS" panose="020B0603020202020204" charset="0"/>
                <a:sym typeface="+mn-lt"/>
              </a:rPr>
              <a:t>Σ</a:t>
            </a:r>
            <a:r>
              <a:rPr lang="en-IN" altLang="zh-CN" sz="2800" b="1">
                <a:solidFill>
                  <a:schemeClr val="bg1"/>
                </a:solidFill>
                <a:latin typeface="Trebuchet MS" panose="020B0603020202020204" charset="0"/>
                <a:ea typeface="+mj-ea"/>
                <a:cs typeface="Trebuchet MS" panose="020B0603020202020204" charset="0"/>
                <a:sym typeface="+mn-lt"/>
              </a:rPr>
              <a:t>(p</a:t>
            </a:r>
            <a:r>
              <a:rPr lang="en-IN" altLang="zh-CN" sz="2800" b="1" baseline="-25000">
                <a:solidFill>
                  <a:schemeClr val="bg1"/>
                </a:solidFill>
                <a:latin typeface="Trebuchet MS" panose="020B0603020202020204" charset="0"/>
                <a:ea typeface="+mj-ea"/>
                <a:cs typeface="Trebuchet MS" panose="020B0603020202020204" charset="0"/>
                <a:sym typeface="+mn-lt"/>
              </a:rPr>
              <a:t>i</a:t>
            </a:r>
            <a:r>
              <a:rPr lang="en-IN" altLang="zh-CN" sz="2800" b="1">
                <a:solidFill>
                  <a:schemeClr val="bg1"/>
                </a:solidFill>
                <a:latin typeface="Trebuchet MS" panose="020B0603020202020204" charset="0"/>
                <a:ea typeface="+mj-ea"/>
                <a:cs typeface="Trebuchet MS" panose="020B0603020202020204" charset="0"/>
                <a:sym typeface="+mn-lt"/>
              </a:rPr>
              <a:t>)</a:t>
            </a:r>
            <a:r>
              <a:rPr lang="en-IN" altLang="zh-CN" sz="2800" b="1" baseline="30000">
                <a:solidFill>
                  <a:schemeClr val="bg1"/>
                </a:solidFill>
                <a:latin typeface="Trebuchet MS" panose="020B0603020202020204" charset="0"/>
                <a:ea typeface="+mj-ea"/>
                <a:cs typeface="Trebuchet MS" panose="020B0603020202020204" charset="0"/>
                <a:sym typeface="+mn-lt"/>
              </a:rPr>
              <a:t>2</a:t>
            </a:r>
            <a:endParaRPr lang="en-IN" altLang="zh-CN" sz="2800" b="1" baseline="30000">
              <a:solidFill>
                <a:schemeClr val="bg1"/>
              </a:solidFill>
              <a:latin typeface="Trebuchet MS" panose="020B0603020202020204" charset="0"/>
              <a:ea typeface="+mj-ea"/>
              <a:cs typeface="Trebuchet MS" panose="020B0603020202020204" charset="0"/>
              <a:sym typeface="+mn-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930650" cy="521970"/>
          </a:xfrm>
          <a:prstGeom prst="rect">
            <a:avLst/>
          </a:prstGeom>
        </p:spPr>
        <p:txBody>
          <a:bodyPr wrap="none">
            <a:spAutoFit/>
          </a:bodyPr>
          <a:lstStyle/>
          <a:p>
            <a:r>
              <a:rPr lang="en-IN" altLang="zh-CN" sz="2800" b="1">
                <a:solidFill>
                  <a:srgbClr val="6496A4"/>
                </a:solidFill>
                <a:latin typeface="Trebuchet MS" panose="020B0603020202020204" charset="0"/>
                <a:ea typeface="+mj-ea"/>
                <a:cs typeface="Trebuchet MS" panose="020B0603020202020204" charset="0"/>
                <a:sym typeface="+mn-lt"/>
              </a:rPr>
              <a:t>EVALUTATION METRICS</a:t>
            </a:r>
            <a:endParaRPr lang="en-IN" altLang="zh-CN" sz="2800" b="1">
              <a:solidFill>
                <a:srgbClr val="6496A4"/>
              </a:solidFill>
              <a:latin typeface="Trebuchet MS" panose="020B0603020202020204" charset="0"/>
              <a:ea typeface="+mj-ea"/>
              <a:cs typeface="Trebuchet MS" panose="020B0603020202020204" charset="0"/>
              <a:sym typeface="+mn-lt"/>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2" name="图片 31"/>
          <p:cNvPicPr>
            <a:picLocks noChangeAspect="1"/>
          </p:cNvPicPr>
          <p:nvPr/>
        </p:nvPicPr>
        <p:blipFill rotWithShape="1">
          <a:blip r:embed="rId1">
            <a:extLst>
              <a:ext uri="{28A0092B-C50C-407E-A947-70E740481C1C}">
                <a14:useLocalDpi xmlns:a14="http://schemas.microsoft.com/office/drawing/2010/main" val="0"/>
              </a:ext>
            </a:extLst>
          </a:blip>
          <a:srcRect l="26421" t="7865" r="41868" b="7865"/>
          <a:stretch>
            <a:fillRect/>
          </a:stretch>
        </p:blipFill>
        <p:spPr>
          <a:xfrm>
            <a:off x="8322365" y="0"/>
            <a:ext cx="3869635" cy="6857999"/>
          </a:xfrm>
          <a:prstGeom prst="rect">
            <a:avLst/>
          </a:prstGeom>
        </p:spPr>
      </p:pic>
      <p:sp>
        <p:nvSpPr>
          <p:cNvPr id="33" name="矩形 32"/>
          <p:cNvSpPr/>
          <p:nvPr/>
        </p:nvSpPr>
        <p:spPr>
          <a:xfrm>
            <a:off x="655320" y="1310640"/>
            <a:ext cx="7160895" cy="2399665"/>
          </a:xfrm>
          <a:prstGeom prst="rect">
            <a:avLst/>
          </a:prstGeom>
        </p:spPr>
        <p:txBody>
          <a:bodyPr wrap="square">
            <a:spAutoFit/>
          </a:bodyPr>
          <a:lstStyle/>
          <a:p>
            <a:pPr>
              <a:lnSpc>
                <a:spcPct val="150000"/>
              </a:lnSpc>
              <a:buClr>
                <a:srgbClr val="E7E6E6">
                  <a:lumMod val="10000"/>
                </a:srgbClr>
              </a:buClr>
            </a:pPr>
            <a:r>
              <a:rPr lang="en-IN" altLang="zh-CN" sz="2000" b="1">
                <a:solidFill>
                  <a:schemeClr val="bg1">
                    <a:lumMod val="50000"/>
                  </a:schemeClr>
                </a:solidFill>
                <a:latin typeface="Trebuchet MS" panose="020B0603020202020204" charset="0"/>
                <a:cs typeface="Trebuchet MS" panose="020B0603020202020204" charset="0"/>
                <a:sym typeface="+mn-lt"/>
              </a:rPr>
              <a:t>Cross Entropy is said to be the total entropy b/w two probability distribution. Moreover,  it builds upon the idea of entropy from Information Theory and calculates the no.of bites required to be transmitted an averge event from one distribution to another.</a:t>
            </a:r>
            <a:endParaRPr lang="en-IN" altLang="zh-CN" sz="2000" b="1">
              <a:solidFill>
                <a:schemeClr val="bg1">
                  <a:lumMod val="50000"/>
                </a:schemeClr>
              </a:solidFill>
              <a:latin typeface="Trebuchet MS" panose="020B0603020202020204" charset="0"/>
              <a:cs typeface="Trebuchet MS" panose="020B0603020202020204" charset="0"/>
              <a:sym typeface="+mn-lt"/>
            </a:endParaRPr>
          </a:p>
        </p:txBody>
      </p:sp>
      <p:sp>
        <p:nvSpPr>
          <p:cNvPr id="5" name="矩形 4"/>
          <p:cNvSpPr/>
          <p:nvPr/>
        </p:nvSpPr>
        <p:spPr>
          <a:xfrm>
            <a:off x="635" y="4055745"/>
            <a:ext cx="8321040" cy="280225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lvl="2" algn="l">
              <a:lnSpc>
                <a:spcPct val="150000"/>
              </a:lnSpc>
              <a:buClr>
                <a:srgbClr val="E7E6E6">
                  <a:lumMod val="10000"/>
                </a:srgbClr>
              </a:buClr>
            </a:pPr>
            <a:r>
              <a:rPr lang="en-IN" altLang="zh-CN" sz="2000" b="1">
                <a:solidFill>
                  <a:schemeClr val="bg1"/>
                </a:solidFill>
                <a:latin typeface="Trebuchet MS" panose="020B0603020202020204" charset="0"/>
                <a:cs typeface="Trebuchet MS" panose="020B0603020202020204" charset="0"/>
                <a:sym typeface="+mn-lt"/>
              </a:rPr>
              <a:t>H(P, Q) = -sum x * P(x) * log(Q(x))</a:t>
            </a:r>
            <a:endParaRPr lang="en-IN" altLang="zh-CN" sz="2000" b="1">
              <a:solidFill>
                <a:schemeClr val="bg1"/>
              </a:solidFill>
              <a:latin typeface="Trebuchet MS" panose="020B0603020202020204" charset="0"/>
              <a:cs typeface="Trebuchet MS" panose="020B0603020202020204" charset="0"/>
              <a:sym typeface="+mn-lt"/>
            </a:endParaRPr>
          </a:p>
          <a:p>
            <a:pPr lvl="2" algn="l">
              <a:lnSpc>
                <a:spcPct val="150000"/>
              </a:lnSpc>
              <a:buClr>
                <a:srgbClr val="E7E6E6">
                  <a:lumMod val="10000"/>
                </a:srgbClr>
              </a:buClr>
            </a:pPr>
            <a:endParaRPr lang="zh-CN" altLang="en-US" sz="2000"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sz="2000" b="1">
                <a:solidFill>
                  <a:schemeClr val="bg1"/>
                </a:solidFill>
                <a:latin typeface="Trebuchet MS" panose="020B0603020202020204" charset="0"/>
                <a:cs typeface="Trebuchet MS" panose="020B0603020202020204" charset="0"/>
                <a:sym typeface="+mn-lt"/>
              </a:rPr>
              <a:t>                     { </a:t>
            </a:r>
            <a:r>
              <a:rPr lang="en-IN" altLang="zh-CN" sz="2000" b="1">
                <a:solidFill>
                  <a:schemeClr val="bg1"/>
                </a:solidFill>
                <a:latin typeface="Trebuchet MS" panose="020B0603020202020204" charset="0"/>
                <a:cs typeface="Trebuchet MS" panose="020B0603020202020204" charset="0"/>
                <a:sym typeface="+mn-lt"/>
              </a:rPr>
              <a:t>x: random variable x in X discrete state</a:t>
            </a:r>
            <a:endParaRPr lang="zh-CN" altLang="en-US" sz="2000" b="1">
              <a:solidFill>
                <a:schemeClr val="bg1"/>
              </a:solidFill>
              <a:latin typeface="Trebuchet MS" panose="020B0603020202020204" charset="0"/>
              <a:cs typeface="Trebuchet MS" panose="020B0603020202020204" charset="0"/>
              <a:sym typeface="+mn-lt"/>
            </a:endParaRPr>
          </a:p>
          <a:p>
            <a:pPr algn="ctr">
              <a:lnSpc>
                <a:spcPct val="150000"/>
              </a:lnSpc>
              <a:buClr>
                <a:srgbClr val="E7E6E6">
                  <a:lumMod val="10000"/>
                </a:srgbClr>
              </a:buClr>
            </a:pPr>
            <a:r>
              <a:rPr lang="zh-CN" altLang="en-US" sz="2000" b="1">
                <a:solidFill>
                  <a:schemeClr val="bg1"/>
                </a:solidFill>
                <a:latin typeface="Trebuchet MS" panose="020B0603020202020204" charset="0"/>
                <a:cs typeface="Trebuchet MS" panose="020B0603020202020204" charset="0"/>
                <a:sym typeface="+mn-lt"/>
              </a:rPr>
              <a:t>                  </a:t>
            </a:r>
            <a:r>
              <a:rPr lang="en-IN" altLang="zh-CN" sz="2000" b="1">
                <a:solidFill>
                  <a:schemeClr val="bg1"/>
                </a:solidFill>
                <a:latin typeface="Trebuchet MS" panose="020B0603020202020204" charset="0"/>
                <a:cs typeface="Trebuchet MS" panose="020B0603020202020204" charset="0"/>
                <a:sym typeface="+mn-lt"/>
              </a:rPr>
              <a:t>P(x)</a:t>
            </a:r>
            <a:r>
              <a:rPr lang="zh-CN" altLang="en-US" sz="2000" b="1">
                <a:solidFill>
                  <a:schemeClr val="bg1"/>
                </a:solidFill>
                <a:latin typeface="Trebuchet MS" panose="020B0603020202020204" charset="0"/>
                <a:cs typeface="Trebuchet MS" panose="020B0603020202020204" charset="0"/>
                <a:sym typeface="+mn-lt"/>
              </a:rPr>
              <a:t>: </a:t>
            </a:r>
            <a:r>
              <a:rPr lang="en-IN" altLang="zh-CN" sz="2000" b="1">
                <a:solidFill>
                  <a:schemeClr val="bg1"/>
                </a:solidFill>
                <a:latin typeface="Trebuchet MS" panose="020B0603020202020204" charset="0"/>
                <a:cs typeface="Trebuchet MS" panose="020B0603020202020204" charset="0"/>
                <a:sym typeface="+mn-lt"/>
              </a:rPr>
              <a:t>probability of event x in target distribution P</a:t>
            </a:r>
            <a:endParaRPr lang="zh-CN" altLang="en-US" sz="2000"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sz="2000" b="1">
                <a:solidFill>
                  <a:schemeClr val="bg1"/>
                </a:solidFill>
                <a:latin typeface="Trebuchet MS" panose="020B0603020202020204" charset="0"/>
                <a:cs typeface="Trebuchet MS" panose="020B0603020202020204" charset="0"/>
                <a:sym typeface="+mn-lt"/>
              </a:rPr>
              <a:t>                       </a:t>
            </a:r>
            <a:r>
              <a:rPr lang="en-IN" altLang="zh-CN" sz="2000" b="1">
                <a:solidFill>
                  <a:schemeClr val="bg1"/>
                </a:solidFill>
                <a:latin typeface="Trebuchet MS" panose="020B0603020202020204" charset="0"/>
                <a:cs typeface="Trebuchet MS" panose="020B0603020202020204" charset="0"/>
                <a:sym typeface="+mn-lt"/>
              </a:rPr>
              <a:t>P</a:t>
            </a:r>
            <a:r>
              <a:rPr lang="zh-CN" altLang="en-US" sz="2000" b="1">
                <a:solidFill>
                  <a:schemeClr val="bg1"/>
                </a:solidFill>
                <a:latin typeface="Trebuchet MS" panose="020B0603020202020204" charset="0"/>
                <a:cs typeface="Trebuchet MS" panose="020B0603020202020204" charset="0"/>
                <a:sym typeface="+mn-lt"/>
              </a:rPr>
              <a:t>(Q): </a:t>
            </a:r>
            <a:r>
              <a:rPr lang="en-IN" altLang="zh-CN" sz="2000" b="1">
                <a:solidFill>
                  <a:schemeClr val="bg1"/>
                </a:solidFill>
                <a:latin typeface="Trebuchet MS" panose="020B0603020202020204" charset="0"/>
                <a:cs typeface="Trebuchet MS" panose="020B0603020202020204" charset="0"/>
                <a:sym typeface="+mn-lt"/>
              </a:rPr>
              <a:t>probability of event x in Q</a:t>
            </a:r>
            <a:r>
              <a:rPr lang="zh-CN" altLang="en-US" sz="2000" b="1">
                <a:solidFill>
                  <a:schemeClr val="bg1"/>
                </a:solidFill>
                <a:latin typeface="Trebuchet MS" panose="020B0603020202020204" charset="0"/>
                <a:cs typeface="Trebuchet MS" panose="020B0603020202020204" charset="0"/>
                <a:sym typeface="+mn-lt"/>
              </a:rPr>
              <a:t> }</a:t>
            </a:r>
            <a:endParaRPr lang="zh-CN" altLang="en-US" sz="2000" b="1">
              <a:solidFill>
                <a:schemeClr val="bg1"/>
              </a:solidFill>
              <a:latin typeface="Trebuchet MS" panose="020B0603020202020204" charset="0"/>
              <a:cs typeface="Trebuchet MS" panose="020B0603020202020204" charset="0"/>
              <a:sym typeface="+mn-lt"/>
            </a:endParaRPr>
          </a:p>
        </p:txBody>
      </p:sp>
      <p:sp>
        <p:nvSpPr>
          <p:cNvPr id="6" name="Text Box 5"/>
          <p:cNvSpPr txBox="1"/>
          <p:nvPr/>
        </p:nvSpPr>
        <p:spPr>
          <a:xfrm>
            <a:off x="999490" y="683260"/>
            <a:ext cx="1922145" cy="368300"/>
          </a:xfrm>
          <a:prstGeom prst="rect">
            <a:avLst/>
          </a:prstGeom>
          <a:noFill/>
        </p:spPr>
        <p:txBody>
          <a:bodyPr wrap="none" rtlCol="0" anchor="t">
            <a:spAutoFit/>
          </a:bodyPr>
          <a:p>
            <a:r>
              <a:rPr lang="en-IN" b="1">
                <a:solidFill>
                  <a:schemeClr val="accent2"/>
                </a:solidFill>
                <a:latin typeface="Trebuchet MS" panose="020B0603020202020204" charset="0"/>
                <a:cs typeface="Trebuchet MS" panose="020B0603020202020204" charset="0"/>
                <a:sym typeface="+mn-ea"/>
              </a:rPr>
              <a:t>CROSS ENTROPY</a:t>
            </a: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7865" b="7865"/>
          <a:stretch>
            <a:fillRect/>
          </a:stretch>
        </p:blipFill>
        <p:spPr>
          <a:xfrm>
            <a:off x="1875762" y="0"/>
            <a:ext cx="12202595" cy="6858000"/>
          </a:xfrm>
          <a:prstGeom prst="rect">
            <a:avLst/>
          </a:prstGeom>
        </p:spPr>
      </p:pic>
      <p:sp>
        <p:nvSpPr>
          <p:cNvPr id="64" name="矩形 63"/>
          <p:cNvSpPr/>
          <p:nvPr/>
        </p:nvSpPr>
        <p:spPr>
          <a:xfrm>
            <a:off x="-10795" y="0"/>
            <a:ext cx="7416165" cy="6858000"/>
          </a:xfrm>
          <a:prstGeom prst="rect">
            <a:avLst/>
          </a:prstGeom>
          <a:solidFill>
            <a:srgbClr val="6496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txBox="1"/>
          <p:nvPr/>
        </p:nvSpPr>
        <p:spPr>
          <a:xfrm>
            <a:off x="309245" y="355600"/>
            <a:ext cx="4424680" cy="1753235"/>
          </a:xfrm>
          <a:prstGeom prst="rect">
            <a:avLst/>
          </a:prstGeom>
          <a:noFill/>
        </p:spPr>
        <p:txBody>
          <a:bodyPr wrap="square" rtlCol="0">
            <a:spAutoFit/>
          </a:bodyPr>
          <a:lstStyle/>
          <a:p>
            <a:r>
              <a:rPr lang="en-IN" altLang="zh-CN" sz="5400" b="1">
                <a:solidFill>
                  <a:schemeClr val="bg1"/>
                </a:solidFill>
                <a:latin typeface="Trebuchet MS" panose="020B0603020202020204" charset="0"/>
                <a:ea typeface="+mj-ea"/>
                <a:cs typeface="Trebuchet MS" panose="020B0603020202020204" charset="0"/>
              </a:rPr>
              <a:t>CONFUSION MATRIX</a:t>
            </a:r>
            <a:endParaRPr lang="en-IN" altLang="zh-CN" sz="5400" b="1">
              <a:solidFill>
                <a:schemeClr val="bg1"/>
              </a:solidFill>
              <a:latin typeface="Trebuchet MS" panose="020B0603020202020204" charset="0"/>
              <a:ea typeface="+mj-ea"/>
              <a:cs typeface="Trebuchet MS" panose="020B0603020202020204" charset="0"/>
            </a:endParaRPr>
          </a:p>
        </p:txBody>
      </p:sp>
      <p:sp>
        <p:nvSpPr>
          <p:cNvPr id="78" name="矩形 77"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309245" y="2332355"/>
            <a:ext cx="6729095" cy="4246245"/>
          </a:xfrm>
          <a:prstGeom prst="rect">
            <a:avLst/>
          </a:prstGeom>
        </p:spPr>
        <p:txBody>
          <a:bodyPr wrap="square">
            <a:spAutoFit/>
          </a:bodyPr>
          <a:lstStyle/>
          <a:p>
            <a:pPr lvl="0" algn="just" fontAlgn="base">
              <a:lnSpc>
                <a:spcPct val="150000"/>
              </a:lnSpc>
              <a:spcBef>
                <a:spcPct val="0"/>
              </a:spcBef>
              <a:spcAft>
                <a:spcPct val="0"/>
              </a:spcAft>
            </a:pPr>
            <a:r>
              <a:rPr lang="en-US" altLang="zh-CN" b="1">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rPr>
              <a:t>A confusion matrix is a table that is often used to describe the performance of a classification model (or “classifier”) on a set of test data for which the true values are known. It allows the visualization of the performance of an algorithm.</a:t>
            </a:r>
            <a:endParaRPr lang="en-US" altLang="zh-CN" b="1">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endParaRPr>
          </a:p>
          <a:p>
            <a:pPr lvl="0" algn="just" fontAlgn="base">
              <a:lnSpc>
                <a:spcPct val="150000"/>
              </a:lnSpc>
              <a:spcBef>
                <a:spcPct val="0"/>
              </a:spcBef>
              <a:spcAft>
                <a:spcPct val="0"/>
              </a:spcAft>
            </a:pPr>
            <a:endParaRPr lang="en-US" altLang="zh-CN" b="1">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endParaRPr>
          </a:p>
          <a:p>
            <a:pPr lvl="0" algn="just" fontAlgn="base">
              <a:lnSpc>
                <a:spcPct val="150000"/>
              </a:lnSpc>
              <a:spcBef>
                <a:spcPct val="0"/>
              </a:spcBef>
              <a:spcAft>
                <a:spcPct val="0"/>
              </a:spcAft>
            </a:pPr>
            <a:r>
              <a:rPr lang="en-US" altLang="zh-CN" b="1">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rPr>
              <a:t>A confusion matrix is an N X N matrix, where N is the number of classes being predicted. For the problem in hand, we have N=2, and hence we get a 2 X 2 matrix</a:t>
            </a:r>
            <a:r>
              <a:rPr lang="en-IN" altLang="en-US" b="1">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rPr>
              <a:t>.</a:t>
            </a:r>
            <a:endParaRPr lang="en-IN" altLang="en-US" b="1">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endParaRPr>
          </a:p>
          <a:p>
            <a:pPr lvl="0" algn="just" fontAlgn="base">
              <a:lnSpc>
                <a:spcPct val="150000"/>
              </a:lnSpc>
              <a:spcBef>
                <a:spcPct val="0"/>
              </a:spcBef>
              <a:spcAft>
                <a:spcPct val="0"/>
              </a:spcAft>
            </a:pPr>
            <a:endParaRPr lang="en-IN" altLang="en-US" b="1">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endParaRPr>
          </a:p>
          <a:p>
            <a:pPr lvl="0" algn="just" fontAlgn="base">
              <a:lnSpc>
                <a:spcPct val="150000"/>
              </a:lnSpc>
              <a:spcBef>
                <a:spcPct val="0"/>
              </a:spcBef>
              <a:spcAft>
                <a:spcPct val="0"/>
              </a:spcAft>
            </a:pPr>
            <a:endParaRPr lang="en-IN" altLang="en-US" b="1">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p:cNvPicPr>
            <a:picLocks noChangeAspect="1"/>
          </p:cNvPicPr>
          <p:nvPr>
            <p:ph idx="1"/>
          </p:nvPr>
        </p:nvPicPr>
        <p:blipFill>
          <a:blip r:embed="rId1"/>
          <a:stretch>
            <a:fillRect/>
          </a:stretch>
        </p:blipFill>
        <p:spPr>
          <a:xfrm>
            <a:off x="299085" y="234950"/>
            <a:ext cx="11593830" cy="6308725"/>
          </a:xfrm>
          <a:prstGeom prst="rect">
            <a:avLst/>
          </a:prstGeom>
          <a:ln w="38100">
            <a:solidFill>
              <a:schemeClr val="tx1"/>
            </a:solid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7865" b="7865"/>
          <a:stretch>
            <a:fillRect/>
          </a:stretch>
        </p:blipFill>
        <p:spPr>
          <a:xfrm>
            <a:off x="-10596" y="0"/>
            <a:ext cx="12202595" cy="6858000"/>
          </a:xfrm>
          <a:prstGeom prst="rect">
            <a:avLst/>
          </a:prstGeom>
        </p:spPr>
      </p:pic>
      <p:pic>
        <p:nvPicPr>
          <p:cNvPr id="2" name="Picture 1" descr="EvaluationMetrics"/>
          <p:cNvPicPr>
            <a:picLocks noChangeAspect="1"/>
          </p:cNvPicPr>
          <p:nvPr/>
        </p:nvPicPr>
        <p:blipFill>
          <a:blip r:embed="rId2"/>
          <a:stretch>
            <a:fillRect/>
          </a:stretch>
        </p:blipFill>
        <p:spPr>
          <a:xfrm>
            <a:off x="70485" y="54610"/>
            <a:ext cx="6801485" cy="6748780"/>
          </a:xfrm>
          <a:prstGeom prst="rect">
            <a:avLst/>
          </a:prstGeom>
          <a:ln w="38100">
            <a:solidFill>
              <a:schemeClr val="tx1"/>
            </a:solid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735705" cy="521970"/>
          </a:xfrm>
          <a:prstGeom prst="rect">
            <a:avLst/>
          </a:prstGeom>
        </p:spPr>
        <p:txBody>
          <a:bodyPr wrap="none">
            <a:spAutoFit/>
          </a:bodyPr>
          <a:lstStyle/>
          <a:p>
            <a:r>
              <a:rPr lang="en-IN" altLang="zh-CN" sz="2800" b="1">
                <a:solidFill>
                  <a:srgbClr val="6496A4"/>
                </a:solidFill>
                <a:latin typeface="Trebuchet MS" panose="020B0603020202020204" charset="0"/>
                <a:ea typeface="+mj-ea"/>
                <a:cs typeface="Trebuchet MS" panose="020B0603020202020204" charset="0"/>
                <a:sym typeface="+mn-lt"/>
              </a:rPr>
              <a:t>EVALUATION MATRICS</a:t>
            </a:r>
            <a:endParaRPr lang="en-IN" altLang="zh-CN" sz="2800" b="1">
              <a:solidFill>
                <a:srgbClr val="6496A4"/>
              </a:solidFill>
              <a:latin typeface="Trebuchet MS" panose="020B0603020202020204" charset="0"/>
              <a:ea typeface="+mj-ea"/>
              <a:cs typeface="Trebuchet MS" panose="020B0603020202020204" charset="0"/>
              <a:sym typeface="+mn-lt"/>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矩形 20"/>
          <p:cNvSpPr/>
          <p:nvPr/>
        </p:nvSpPr>
        <p:spPr>
          <a:xfrm>
            <a:off x="8632474" y="1811217"/>
            <a:ext cx="3325063" cy="4523105"/>
          </a:xfrm>
          <a:prstGeom prst="rect">
            <a:avLst/>
          </a:prstGeom>
        </p:spPr>
        <p:txBody>
          <a:bodyPr wrap="square">
            <a:spAutoFit/>
          </a:bodyPr>
          <a:lstStyle/>
          <a:p>
            <a:pPr>
              <a:lnSpc>
                <a:spcPct val="150000"/>
              </a:lnSpc>
              <a:buClr>
                <a:srgbClr val="E7E6E6">
                  <a:lumMod val="10000"/>
                </a:srgbClr>
              </a:buClr>
            </a:pPr>
            <a:r>
              <a:rPr lang="zh-CN" altLang="en-US" sz="1600" b="1">
                <a:solidFill>
                  <a:schemeClr val="bg1">
                    <a:lumMod val="50000"/>
                  </a:schemeClr>
                </a:solidFill>
                <a:latin typeface="Trebuchet MS" panose="020B0603020202020204" charset="0"/>
                <a:cs typeface="Trebuchet MS" panose="020B0603020202020204" charset="0"/>
                <a:sym typeface="+mn-lt"/>
              </a:rPr>
              <a:t>In statistical analysis of binary classification, the F1 score (also F-score or F-measure) is a measure of a test's accuracy. The traditional F-measure or balanced F-score (F1 score) is the harmonic mean of precision and recall:</a:t>
            </a:r>
            <a:endParaRPr lang="zh-CN" altLang="en-US" sz="1600" b="1">
              <a:solidFill>
                <a:schemeClr val="bg1">
                  <a:lumMod val="50000"/>
                </a:schemeClr>
              </a:solidFill>
              <a:latin typeface="Trebuchet MS" panose="020B0603020202020204" charset="0"/>
              <a:cs typeface="Trebuchet MS" panose="020B0603020202020204" charset="0"/>
              <a:sym typeface="+mn-lt"/>
            </a:endParaRPr>
          </a:p>
          <a:p>
            <a:pPr>
              <a:lnSpc>
                <a:spcPct val="150000"/>
              </a:lnSpc>
              <a:buClr>
                <a:srgbClr val="E7E6E6">
                  <a:lumMod val="10000"/>
                </a:srgbClr>
              </a:buClr>
            </a:pPr>
            <a:endParaRPr lang="zh-CN" altLang="en-US" sz="1600" b="1">
              <a:solidFill>
                <a:schemeClr val="bg1">
                  <a:lumMod val="50000"/>
                </a:schemeClr>
              </a:solidFill>
              <a:latin typeface="Trebuchet MS" panose="020B0603020202020204" charset="0"/>
              <a:cs typeface="Trebuchet MS" panose="020B0603020202020204" charset="0"/>
              <a:sym typeface="+mn-lt"/>
            </a:endParaRPr>
          </a:p>
          <a:p>
            <a:pPr>
              <a:lnSpc>
                <a:spcPct val="150000"/>
              </a:lnSpc>
              <a:buClr>
                <a:srgbClr val="E7E6E6">
                  <a:lumMod val="10000"/>
                </a:srgbClr>
              </a:buClr>
            </a:pPr>
            <a:r>
              <a:rPr lang="en-IN" altLang="zh-CN" sz="1600" b="1">
                <a:solidFill>
                  <a:schemeClr val="bg1">
                    <a:lumMod val="50000"/>
                  </a:schemeClr>
                </a:solidFill>
                <a:latin typeface="Trebuchet MS" panose="020B0603020202020204" charset="0"/>
                <a:cs typeface="Trebuchet MS" panose="020B0603020202020204" charset="0"/>
                <a:sym typeface="+mn-lt"/>
              </a:rPr>
              <a:t>F1:   2/ </a:t>
            </a:r>
            <a:r>
              <a:rPr lang="en-IN" altLang="zh-CN" sz="1600" b="1">
                <a:solidFill>
                  <a:schemeClr val="bg1">
                    <a:lumMod val="50000"/>
                  </a:schemeClr>
                </a:solidFill>
                <a:latin typeface="Trebuchet MS" panose="020B0603020202020204" charset="0"/>
                <a:cs typeface="Trebuchet MS" panose="020B0603020202020204" charset="0"/>
                <a:sym typeface="+mn-lt"/>
              </a:rPr>
              <a:t>(recall</a:t>
            </a:r>
            <a:r>
              <a:rPr lang="en-IN" altLang="zh-CN" sz="1600" b="1" baseline="30000">
                <a:solidFill>
                  <a:schemeClr val="bg1">
                    <a:lumMod val="50000"/>
                  </a:schemeClr>
                </a:solidFill>
                <a:latin typeface="Trebuchet MS" panose="020B0603020202020204" charset="0"/>
                <a:cs typeface="Trebuchet MS" panose="020B0603020202020204" charset="0"/>
                <a:sym typeface="+mn-lt"/>
              </a:rPr>
              <a:t>-1 </a:t>
            </a:r>
            <a:r>
              <a:rPr lang="en-IN" altLang="zh-CN" sz="1600" b="1">
                <a:solidFill>
                  <a:schemeClr val="bg1">
                    <a:lumMod val="50000"/>
                  </a:schemeClr>
                </a:solidFill>
                <a:latin typeface="Trebuchet MS" panose="020B0603020202020204" charset="0"/>
                <a:cs typeface="Trebuchet MS" panose="020B0603020202020204" charset="0"/>
                <a:sym typeface="+mn-lt"/>
              </a:rPr>
              <a:t>+ precision</a:t>
            </a:r>
            <a:r>
              <a:rPr lang="en-IN" altLang="zh-CN" sz="1600" b="1" baseline="30000">
                <a:solidFill>
                  <a:schemeClr val="bg1">
                    <a:lumMod val="50000"/>
                  </a:schemeClr>
                </a:solidFill>
                <a:latin typeface="Trebuchet MS" panose="020B0603020202020204" charset="0"/>
                <a:cs typeface="Trebuchet MS" panose="020B0603020202020204" charset="0"/>
                <a:sym typeface="+mn-lt"/>
              </a:rPr>
              <a:t>-1</a:t>
            </a:r>
            <a:r>
              <a:rPr lang="en-IN" altLang="zh-CN" sz="1600" b="1">
                <a:solidFill>
                  <a:schemeClr val="bg1">
                    <a:lumMod val="50000"/>
                  </a:schemeClr>
                </a:solidFill>
                <a:latin typeface="Trebuchet MS" panose="020B0603020202020204" charset="0"/>
                <a:cs typeface="Trebuchet MS" panose="020B0603020202020204" charset="0"/>
                <a:sym typeface="+mn-lt"/>
              </a:rPr>
              <a:t>)</a:t>
            </a:r>
            <a:r>
              <a:rPr lang="en-IN" altLang="zh-CN" sz="1600" b="1">
                <a:solidFill>
                  <a:schemeClr val="bg1">
                    <a:lumMod val="50000"/>
                  </a:schemeClr>
                </a:solidFill>
                <a:latin typeface="Trebuchet MS" panose="020B0603020202020204" charset="0"/>
                <a:cs typeface="Trebuchet MS" panose="020B0603020202020204" charset="0"/>
                <a:sym typeface="+mn-lt"/>
              </a:rPr>
              <a:t> </a:t>
            </a:r>
            <a:endParaRPr lang="en-IN" altLang="zh-CN" sz="1600" b="1">
              <a:solidFill>
                <a:schemeClr val="bg1">
                  <a:lumMod val="50000"/>
                </a:schemeClr>
              </a:solidFill>
              <a:latin typeface="Trebuchet MS" panose="020B0603020202020204" charset="0"/>
              <a:cs typeface="Trebuchet MS" panose="020B0603020202020204" charset="0"/>
              <a:sym typeface="+mn-lt"/>
            </a:endParaRPr>
          </a:p>
          <a:p>
            <a:pPr>
              <a:lnSpc>
                <a:spcPct val="150000"/>
              </a:lnSpc>
              <a:buClr>
                <a:srgbClr val="E7E6E6">
                  <a:lumMod val="10000"/>
                </a:srgbClr>
              </a:buClr>
            </a:pPr>
            <a:r>
              <a:rPr lang="en-IN" altLang="zh-CN" sz="1600" b="1">
                <a:solidFill>
                  <a:schemeClr val="bg1">
                    <a:lumMod val="50000"/>
                  </a:schemeClr>
                </a:solidFill>
                <a:latin typeface="Trebuchet MS" panose="020B0603020202020204" charset="0"/>
                <a:cs typeface="Trebuchet MS" panose="020B0603020202020204" charset="0"/>
                <a:sym typeface="+mn-lt"/>
              </a:rPr>
              <a:t>F1:   2*(</a:t>
            </a:r>
            <a:r>
              <a:rPr lang="en-IN" altLang="zh-CN" sz="1600" b="1" u="sng">
                <a:solidFill>
                  <a:schemeClr val="bg1">
                    <a:lumMod val="50000"/>
                  </a:schemeClr>
                </a:solidFill>
                <a:latin typeface="Trebuchet MS" panose="020B0603020202020204" charset="0"/>
                <a:cs typeface="Trebuchet MS" panose="020B0603020202020204" charset="0"/>
                <a:sym typeface="+mn-lt"/>
              </a:rPr>
              <a:t>recall.precision)</a:t>
            </a:r>
            <a:endParaRPr lang="en-IN" altLang="zh-CN" sz="1600" b="1">
              <a:solidFill>
                <a:schemeClr val="bg1">
                  <a:lumMod val="50000"/>
                </a:schemeClr>
              </a:solidFill>
              <a:latin typeface="Trebuchet MS" panose="020B0603020202020204" charset="0"/>
              <a:cs typeface="Trebuchet MS" panose="020B0603020202020204" charset="0"/>
              <a:sym typeface="+mn-lt"/>
            </a:endParaRPr>
          </a:p>
          <a:p>
            <a:pPr>
              <a:lnSpc>
                <a:spcPct val="150000"/>
              </a:lnSpc>
              <a:buClr>
                <a:srgbClr val="E7E6E6">
                  <a:lumMod val="10000"/>
                </a:srgbClr>
              </a:buClr>
            </a:pPr>
            <a:r>
              <a:rPr lang="en-IN" altLang="zh-CN" sz="1600" b="1">
                <a:solidFill>
                  <a:schemeClr val="bg1">
                    <a:lumMod val="50000"/>
                  </a:schemeClr>
                </a:solidFill>
                <a:latin typeface="Trebuchet MS" panose="020B0603020202020204" charset="0"/>
                <a:cs typeface="Trebuchet MS" panose="020B0603020202020204" charset="0"/>
                <a:sym typeface="+mn-lt"/>
              </a:rPr>
              <a:t>           (recall + precsion)</a:t>
            </a:r>
            <a:endParaRPr lang="en-IN" altLang="zh-CN" sz="1600" b="1">
              <a:solidFill>
                <a:schemeClr val="bg1">
                  <a:lumMod val="50000"/>
                </a:schemeClr>
              </a:solidFill>
              <a:latin typeface="Trebuchet MS" panose="020B0603020202020204" charset="0"/>
              <a:cs typeface="Trebuchet MS" panose="020B0603020202020204" charset="0"/>
              <a:sym typeface="+mn-lt"/>
            </a:endParaRPr>
          </a:p>
        </p:txBody>
      </p:sp>
      <p:sp>
        <p:nvSpPr>
          <p:cNvPr id="23" name="矩形 22"/>
          <p:cNvSpPr/>
          <p:nvPr/>
        </p:nvSpPr>
        <p:spPr>
          <a:xfrm>
            <a:off x="8632474" y="1036948"/>
            <a:ext cx="2028825" cy="583565"/>
          </a:xfrm>
          <a:prstGeom prst="rect">
            <a:avLst/>
          </a:prstGeom>
        </p:spPr>
        <p:txBody>
          <a:bodyPr wrap="none">
            <a:spAutoFit/>
          </a:bodyPr>
          <a:lstStyle/>
          <a:p>
            <a:r>
              <a:rPr lang="en-IN" altLang="zh-CN" sz="3200" b="1">
                <a:solidFill>
                  <a:schemeClr val="accent1"/>
                </a:solidFill>
                <a:latin typeface="Trebuchet MS" panose="020B0603020202020204" charset="0"/>
                <a:ea typeface="+mj-ea"/>
                <a:cs typeface="Trebuchet MS" panose="020B0603020202020204" charset="0"/>
                <a:sym typeface="+mn-lt"/>
              </a:rPr>
              <a:t>F1-SCORE</a:t>
            </a:r>
            <a:endParaRPr lang="en-IN" altLang="zh-CN" sz="3200" b="1">
              <a:solidFill>
                <a:schemeClr val="accent1"/>
              </a:solidFill>
              <a:latin typeface="Trebuchet MS" panose="020B0603020202020204" charset="0"/>
              <a:ea typeface="+mj-ea"/>
              <a:cs typeface="Trebuchet MS" panose="020B0603020202020204" charset="0"/>
              <a:sym typeface="+mn-lt"/>
            </a:endParaRPr>
          </a:p>
        </p:txBody>
      </p:sp>
      <p:pic>
        <p:nvPicPr>
          <p:cNvPr id="16" name="图片 15"/>
          <p:cNvPicPr>
            <a:picLocks noChangeAspect="1"/>
          </p:cNvPicPr>
          <p:nvPr/>
        </p:nvPicPr>
        <p:blipFill rotWithShape="1">
          <a:blip r:embed="rId1">
            <a:extLst>
              <a:ext uri="{28A0092B-C50C-407E-A947-70E740481C1C}">
                <a14:useLocalDpi xmlns:a14="http://schemas.microsoft.com/office/drawing/2010/main" val="0"/>
              </a:ext>
            </a:extLst>
          </a:blip>
          <a:srcRect l="16672" r="16672"/>
          <a:stretch>
            <a:fillRect/>
          </a:stretch>
        </p:blipFill>
        <p:spPr>
          <a:xfrm>
            <a:off x="3526790" y="1316355"/>
            <a:ext cx="4695825" cy="4898390"/>
          </a:xfrm>
          <a:prstGeom prst="rect">
            <a:avLst/>
          </a:prstGeom>
        </p:spPr>
      </p:pic>
      <p:pic>
        <p:nvPicPr>
          <p:cNvPr id="4" name="Content Placeholder 3"/>
          <p:cNvPicPr>
            <a:picLocks noChangeAspect="1"/>
          </p:cNvPicPr>
          <p:nvPr>
            <p:ph idx="1"/>
          </p:nvPr>
        </p:nvPicPr>
        <p:blipFill>
          <a:blip r:embed="rId2"/>
          <a:stretch>
            <a:fillRect/>
          </a:stretch>
        </p:blipFill>
        <p:spPr>
          <a:xfrm>
            <a:off x="839470" y="1316355"/>
            <a:ext cx="2687320" cy="4883150"/>
          </a:xfrm>
          <a:prstGeom prst="rect">
            <a:avLst/>
          </a:prstGeom>
          <a:ln w="38100">
            <a:solidFill>
              <a:schemeClr val="tx1"/>
            </a:solid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735705" cy="521970"/>
          </a:xfrm>
          <a:prstGeom prst="rect">
            <a:avLst/>
          </a:prstGeom>
        </p:spPr>
        <p:txBody>
          <a:bodyPr wrap="none">
            <a:spAutoFit/>
          </a:bodyPr>
          <a:lstStyle/>
          <a:p>
            <a:r>
              <a:rPr lang="en-IN" altLang="zh-CN" sz="2800" b="1">
                <a:solidFill>
                  <a:srgbClr val="6496A4"/>
                </a:solidFill>
                <a:latin typeface="Trebuchet MS" panose="020B0603020202020204" charset="0"/>
                <a:ea typeface="+mj-ea"/>
                <a:cs typeface="Trebuchet MS" panose="020B0603020202020204" charset="0"/>
                <a:sym typeface="+mn-lt"/>
              </a:rPr>
              <a:t>EVALUATION MATRICS</a:t>
            </a:r>
            <a:endParaRPr lang="en-IN" altLang="zh-CN" sz="2800" b="1">
              <a:solidFill>
                <a:srgbClr val="6496A4"/>
              </a:solidFill>
              <a:latin typeface="Trebuchet MS" panose="020B0603020202020204" charset="0"/>
              <a:ea typeface="+mj-ea"/>
              <a:cs typeface="Trebuchet MS" panose="020B0603020202020204" charset="0"/>
              <a:sym typeface="+mn-lt"/>
            </a:endParaRPr>
          </a:p>
        </p:txBody>
      </p:sp>
      <p:grpSp>
        <p:nvGrpSpPr>
          <p:cNvPr id="3" name="组合 2"/>
          <p:cNvGrpSpPr/>
          <p:nvPr/>
        </p:nvGrpSpPr>
        <p:grpSpPr>
          <a:xfrm>
            <a:off x="158677" y="31007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矩形 22"/>
          <p:cNvSpPr/>
          <p:nvPr/>
        </p:nvSpPr>
        <p:spPr>
          <a:xfrm>
            <a:off x="1038509" y="683253"/>
            <a:ext cx="1792605" cy="460375"/>
          </a:xfrm>
          <a:prstGeom prst="rect">
            <a:avLst/>
          </a:prstGeom>
        </p:spPr>
        <p:txBody>
          <a:bodyPr wrap="none">
            <a:spAutoFit/>
          </a:bodyPr>
          <a:lstStyle/>
          <a:p>
            <a:r>
              <a:rPr lang="en-IN" altLang="zh-CN" sz="2400" b="1">
                <a:solidFill>
                  <a:schemeClr val="bg1">
                    <a:lumMod val="50000"/>
                  </a:schemeClr>
                </a:solidFill>
                <a:latin typeface="Trebuchet MS" panose="020B0603020202020204" charset="0"/>
                <a:ea typeface="+mj-ea"/>
                <a:cs typeface="Trebuchet MS" panose="020B0603020202020204" charset="0"/>
                <a:sym typeface="+mn-lt"/>
              </a:rPr>
              <a:t>ROC CURVE</a:t>
            </a:r>
            <a:endParaRPr lang="en-IN" altLang="zh-CN" sz="2400"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5" name="Content Placeholder 4"/>
          <p:cNvSpPr/>
          <p:nvPr>
            <p:ph sz="half" idx="1"/>
          </p:nvPr>
        </p:nvSpPr>
        <p:spPr>
          <a:xfrm>
            <a:off x="669290" y="1570990"/>
            <a:ext cx="5350510" cy="4606290"/>
          </a:xfrm>
        </p:spPr>
        <p:txBody>
          <a:bodyPr>
            <a:noAutofit/>
          </a:bodyPr>
          <a:p>
            <a:pPr marL="0" indent="0" algn="just">
              <a:buNone/>
            </a:pPr>
            <a:endParaRPr lang="en-US" sz="1800" b="1">
              <a:solidFill>
                <a:schemeClr val="bg1">
                  <a:lumMod val="50000"/>
                </a:schemeClr>
              </a:solidFill>
              <a:latin typeface="Trebuchet MS" panose="020B0603020202020204" charset="0"/>
              <a:cs typeface="Trebuchet MS" panose="020B0603020202020204" charset="0"/>
            </a:endParaRPr>
          </a:p>
          <a:p>
            <a:pPr marL="0" indent="0" algn="just">
              <a:buNone/>
            </a:pPr>
            <a:r>
              <a:rPr lang="en-US" sz="1800" b="1">
                <a:solidFill>
                  <a:schemeClr val="bg1">
                    <a:lumMod val="50000"/>
                  </a:schemeClr>
                </a:solidFill>
                <a:latin typeface="Trebuchet MS" panose="020B0603020202020204" charset="0"/>
                <a:cs typeface="Trebuchet MS" panose="020B0603020202020204" charset="0"/>
              </a:rPr>
              <a:t>A useful tool when predicting the probability of a binary outcome is the Receiver Operating Characteristic curve, or ROC curve. </a:t>
            </a:r>
            <a:endParaRPr lang="en-US" sz="1800" b="1">
              <a:solidFill>
                <a:schemeClr val="bg1">
                  <a:lumMod val="50000"/>
                </a:schemeClr>
              </a:solidFill>
              <a:latin typeface="Trebuchet MS" panose="020B0603020202020204" charset="0"/>
              <a:cs typeface="Trebuchet MS" panose="020B0603020202020204" charset="0"/>
            </a:endParaRPr>
          </a:p>
          <a:p>
            <a:pPr marL="0" indent="0" algn="just">
              <a:buNone/>
            </a:pPr>
            <a:endParaRPr lang="en-US" sz="1800" b="1">
              <a:solidFill>
                <a:schemeClr val="bg1">
                  <a:lumMod val="50000"/>
                </a:schemeClr>
              </a:solidFill>
              <a:latin typeface="Trebuchet MS" panose="020B0603020202020204" charset="0"/>
              <a:cs typeface="Trebuchet MS" panose="020B0603020202020204" charset="0"/>
            </a:endParaRPr>
          </a:p>
          <a:p>
            <a:pPr marL="0" indent="0" algn="just">
              <a:buNone/>
            </a:pPr>
            <a:r>
              <a:rPr lang="en-US" sz="1800" b="1">
                <a:solidFill>
                  <a:schemeClr val="bg1">
                    <a:lumMod val="50000"/>
                  </a:schemeClr>
                </a:solidFill>
                <a:latin typeface="Trebuchet MS" panose="020B0603020202020204" charset="0"/>
                <a:cs typeface="Trebuchet MS" panose="020B0603020202020204" charset="0"/>
              </a:rPr>
              <a:t>It is a plot of the false positive rate (x-axis) versus the true positive rate (y-axis) for a number of different candidate threshold values between 0.0 and 1.0</a:t>
            </a:r>
            <a:r>
              <a:rPr lang="en-IN" altLang="en-US" sz="1800" b="1">
                <a:solidFill>
                  <a:schemeClr val="bg1">
                    <a:lumMod val="50000"/>
                  </a:schemeClr>
                </a:solidFill>
                <a:latin typeface="Trebuchet MS" panose="020B0603020202020204" charset="0"/>
                <a:cs typeface="Trebuchet MS" panose="020B0603020202020204" charset="0"/>
              </a:rPr>
              <a:t>.</a:t>
            </a:r>
            <a:endParaRPr lang="en-IN" altLang="en-US" sz="1800" b="1">
              <a:solidFill>
                <a:schemeClr val="bg1">
                  <a:lumMod val="50000"/>
                </a:schemeClr>
              </a:solidFill>
              <a:latin typeface="Trebuchet MS" panose="020B0603020202020204" charset="0"/>
              <a:cs typeface="Trebuchet MS" panose="020B0603020202020204" charset="0"/>
            </a:endParaRPr>
          </a:p>
          <a:p>
            <a:pPr marL="0" indent="0" algn="just">
              <a:buNone/>
            </a:pPr>
            <a:endParaRPr lang="en-IN" altLang="en-US" sz="1800" b="1">
              <a:solidFill>
                <a:schemeClr val="bg1">
                  <a:lumMod val="50000"/>
                </a:schemeClr>
              </a:solidFill>
              <a:latin typeface="Trebuchet MS" panose="020B0603020202020204" charset="0"/>
              <a:cs typeface="Trebuchet MS" panose="020B0603020202020204" charset="0"/>
            </a:endParaRPr>
          </a:p>
          <a:p>
            <a:pPr marL="0" indent="0" algn="just">
              <a:buNone/>
            </a:pPr>
            <a:r>
              <a:rPr lang="en-IN" altLang="en-US" sz="1800" b="1">
                <a:solidFill>
                  <a:schemeClr val="bg1">
                    <a:lumMod val="50000"/>
                  </a:schemeClr>
                </a:solidFill>
                <a:latin typeface="Trebuchet MS" panose="020B0603020202020204" charset="0"/>
                <a:cs typeface="Trebuchet MS" panose="020B0603020202020204" charset="0"/>
              </a:rPr>
              <a:t>The true positive rate is calculated as the number of true positives divided by the sum of the number of true positives and the number of false negatives. It describes how good the model is at predicting the positive class when the actual outcome is positive.</a:t>
            </a:r>
            <a:endParaRPr lang="en-IN" altLang="en-US" sz="1800" b="1">
              <a:solidFill>
                <a:schemeClr val="bg1">
                  <a:lumMod val="50000"/>
                </a:schemeClr>
              </a:solidFill>
              <a:latin typeface="Trebuchet MS" panose="020B0603020202020204" charset="0"/>
              <a:cs typeface="Trebuchet MS" panose="020B0603020202020204" charset="0"/>
            </a:endParaRPr>
          </a:p>
        </p:txBody>
      </p:sp>
      <p:pic>
        <p:nvPicPr>
          <p:cNvPr id="6" name="Content Placeholder 5"/>
          <p:cNvPicPr>
            <a:picLocks noChangeAspect="1"/>
          </p:cNvPicPr>
          <p:nvPr>
            <p:ph sz="half" idx="2"/>
          </p:nvPr>
        </p:nvPicPr>
        <p:blipFill>
          <a:blip r:embed="rId1"/>
          <a:stretch>
            <a:fillRect/>
          </a:stretch>
        </p:blipFill>
        <p:spPr>
          <a:xfrm>
            <a:off x="6411595" y="1872615"/>
            <a:ext cx="5181600" cy="42583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735705" cy="521970"/>
          </a:xfrm>
          <a:prstGeom prst="rect">
            <a:avLst/>
          </a:prstGeom>
        </p:spPr>
        <p:txBody>
          <a:bodyPr wrap="none">
            <a:spAutoFit/>
          </a:bodyPr>
          <a:lstStyle/>
          <a:p>
            <a:r>
              <a:rPr lang="en-IN" altLang="zh-CN" sz="2800" b="1">
                <a:solidFill>
                  <a:srgbClr val="6496A4"/>
                </a:solidFill>
                <a:latin typeface="Trebuchet MS" panose="020B0603020202020204" charset="0"/>
                <a:ea typeface="+mj-ea"/>
                <a:cs typeface="Trebuchet MS" panose="020B0603020202020204" charset="0"/>
                <a:sym typeface="+mn-lt"/>
              </a:rPr>
              <a:t>EVALUATION MATRICS</a:t>
            </a:r>
            <a:endParaRPr lang="en-IN" altLang="zh-CN" sz="2800" b="1">
              <a:solidFill>
                <a:srgbClr val="6496A4"/>
              </a:solidFill>
              <a:latin typeface="Trebuchet MS" panose="020B0603020202020204" charset="0"/>
              <a:ea typeface="+mj-ea"/>
              <a:cs typeface="Trebuchet MS" panose="020B0603020202020204" charset="0"/>
              <a:sym typeface="+mn-lt"/>
            </a:endParaRPr>
          </a:p>
        </p:txBody>
      </p:sp>
      <p:grpSp>
        <p:nvGrpSpPr>
          <p:cNvPr id="3" name="组合 2"/>
          <p:cNvGrpSpPr/>
          <p:nvPr/>
        </p:nvGrpSpPr>
        <p:grpSpPr>
          <a:xfrm>
            <a:off x="158677" y="31007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矩形 22"/>
          <p:cNvSpPr/>
          <p:nvPr/>
        </p:nvSpPr>
        <p:spPr>
          <a:xfrm>
            <a:off x="1038509" y="683253"/>
            <a:ext cx="3413760" cy="460375"/>
          </a:xfrm>
          <a:prstGeom prst="rect">
            <a:avLst/>
          </a:prstGeom>
        </p:spPr>
        <p:txBody>
          <a:bodyPr wrap="none">
            <a:spAutoFit/>
          </a:bodyPr>
          <a:lstStyle/>
          <a:p>
            <a:r>
              <a:rPr lang="en-IN" altLang="zh-CN" sz="2400" b="1">
                <a:solidFill>
                  <a:schemeClr val="bg1">
                    <a:lumMod val="50000"/>
                  </a:schemeClr>
                </a:solidFill>
                <a:latin typeface="Trebuchet MS" panose="020B0603020202020204" charset="0"/>
                <a:ea typeface="+mj-ea"/>
                <a:cs typeface="Trebuchet MS" panose="020B0603020202020204" charset="0"/>
                <a:sym typeface="+mn-lt"/>
              </a:rPr>
              <a:t>ROC CURVE FORMULAS</a:t>
            </a:r>
            <a:endParaRPr lang="en-IN" altLang="zh-CN" sz="2400"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5" name="Content Placeholder 4"/>
          <p:cNvSpPr/>
          <p:nvPr>
            <p:ph sz="half" idx="4294967295"/>
          </p:nvPr>
        </p:nvSpPr>
        <p:spPr>
          <a:xfrm>
            <a:off x="158750" y="1641475"/>
            <a:ext cx="5350510" cy="4606290"/>
          </a:xfrm>
        </p:spPr>
        <p:txBody>
          <a:bodyPr>
            <a:noAutofit/>
          </a:bodyPr>
          <a:p>
            <a:pPr marL="342900" indent="-342900" algn="just">
              <a:buFont typeface="+mj-lt"/>
              <a:buAutoNum type="romanLcPeriod"/>
            </a:pPr>
            <a:r>
              <a:rPr lang="en-IN" altLang="en-US" sz="2000" b="1">
                <a:solidFill>
                  <a:schemeClr val="bg1">
                    <a:lumMod val="50000"/>
                  </a:schemeClr>
                </a:solidFill>
                <a:latin typeface="Trebuchet MS" panose="020B0603020202020204" charset="0"/>
                <a:cs typeface="Trebuchet MS" panose="020B0603020202020204" charset="0"/>
              </a:rPr>
              <a:t>True Positive Rate = True Positives / (True Positives + False Negatives)</a:t>
            </a:r>
            <a:endParaRPr lang="en-IN" altLang="en-US" sz="2000" b="1">
              <a:solidFill>
                <a:schemeClr val="bg1">
                  <a:lumMod val="50000"/>
                </a:schemeClr>
              </a:solidFill>
              <a:latin typeface="Trebuchet MS" panose="020B0603020202020204" charset="0"/>
              <a:cs typeface="Trebuchet MS" panose="020B0603020202020204" charset="0"/>
            </a:endParaRPr>
          </a:p>
          <a:p>
            <a:pPr marL="342900" indent="-342900" algn="just">
              <a:buFont typeface="+mj-lt"/>
              <a:buAutoNum type="romanLcPeriod"/>
            </a:pPr>
            <a:endParaRPr lang="en-IN" altLang="en-US" sz="2000" b="1">
              <a:solidFill>
                <a:schemeClr val="bg1">
                  <a:lumMod val="50000"/>
                </a:schemeClr>
              </a:solidFill>
              <a:latin typeface="Trebuchet MS" panose="020B0603020202020204" charset="0"/>
              <a:cs typeface="Trebuchet MS" panose="020B0603020202020204" charset="0"/>
            </a:endParaRPr>
          </a:p>
          <a:p>
            <a:pPr marL="342900" indent="-342900" algn="just">
              <a:buFont typeface="+mj-lt"/>
              <a:buAutoNum type="romanLcPeriod"/>
            </a:pPr>
            <a:r>
              <a:rPr lang="en-IN" altLang="en-US" sz="2000" b="1">
                <a:solidFill>
                  <a:schemeClr val="bg1">
                    <a:lumMod val="50000"/>
                  </a:schemeClr>
                </a:solidFill>
                <a:latin typeface="Trebuchet MS" panose="020B0603020202020204" charset="0"/>
                <a:cs typeface="Trebuchet MS" panose="020B0603020202020204" charset="0"/>
              </a:rPr>
              <a:t>Sensitivity = True Positives / (True Positives + False Negatives)</a:t>
            </a:r>
            <a:endParaRPr lang="en-IN" altLang="en-US" sz="2000" b="1">
              <a:solidFill>
                <a:schemeClr val="bg1">
                  <a:lumMod val="50000"/>
                </a:schemeClr>
              </a:solidFill>
              <a:latin typeface="Trebuchet MS" panose="020B0603020202020204" charset="0"/>
              <a:cs typeface="Trebuchet MS" panose="020B0603020202020204" charset="0"/>
            </a:endParaRPr>
          </a:p>
          <a:p>
            <a:pPr marL="342900" indent="-342900" algn="just">
              <a:buFont typeface="+mj-lt"/>
              <a:buAutoNum type="romanLcPeriod"/>
            </a:pPr>
            <a:endParaRPr lang="en-IN" altLang="en-US" sz="2000" b="1">
              <a:solidFill>
                <a:schemeClr val="bg1">
                  <a:lumMod val="50000"/>
                </a:schemeClr>
              </a:solidFill>
              <a:latin typeface="Trebuchet MS" panose="020B0603020202020204" charset="0"/>
              <a:cs typeface="Trebuchet MS" panose="020B0603020202020204" charset="0"/>
            </a:endParaRPr>
          </a:p>
          <a:p>
            <a:pPr marL="342900" indent="-342900" algn="just">
              <a:buFont typeface="+mj-lt"/>
              <a:buAutoNum type="romanLcPeriod"/>
            </a:pPr>
            <a:r>
              <a:rPr lang="en-IN" altLang="en-US" sz="2000" b="1">
                <a:solidFill>
                  <a:schemeClr val="bg1">
                    <a:lumMod val="50000"/>
                  </a:schemeClr>
                </a:solidFill>
                <a:latin typeface="Trebuchet MS" panose="020B0603020202020204" charset="0"/>
                <a:cs typeface="Trebuchet MS" panose="020B0603020202020204" charset="0"/>
              </a:rPr>
              <a:t>False Positive Rate = False Positives / (False Positives + True Negatives)</a:t>
            </a:r>
            <a:endParaRPr lang="en-IN" altLang="en-US" sz="2000" b="1">
              <a:solidFill>
                <a:schemeClr val="bg1">
                  <a:lumMod val="50000"/>
                </a:schemeClr>
              </a:solidFill>
              <a:latin typeface="Trebuchet MS" panose="020B0603020202020204" charset="0"/>
              <a:cs typeface="Trebuchet MS" panose="020B0603020202020204" charset="0"/>
            </a:endParaRPr>
          </a:p>
          <a:p>
            <a:pPr marL="342900" indent="-342900" algn="just">
              <a:buFont typeface="+mj-lt"/>
              <a:buAutoNum type="romanLcPeriod"/>
            </a:pPr>
            <a:endParaRPr lang="en-IN" altLang="en-US" sz="2000" b="1">
              <a:solidFill>
                <a:schemeClr val="bg1">
                  <a:lumMod val="50000"/>
                </a:schemeClr>
              </a:solidFill>
              <a:latin typeface="Trebuchet MS" panose="020B0603020202020204" charset="0"/>
              <a:cs typeface="Trebuchet MS" panose="020B0603020202020204" charset="0"/>
            </a:endParaRPr>
          </a:p>
          <a:p>
            <a:pPr marL="342900" indent="-342900" algn="just">
              <a:buFont typeface="+mj-lt"/>
              <a:buAutoNum type="romanLcPeriod"/>
            </a:pPr>
            <a:r>
              <a:rPr lang="en-IN" altLang="en-US" sz="2000" b="1">
                <a:solidFill>
                  <a:schemeClr val="bg1">
                    <a:lumMod val="50000"/>
                  </a:schemeClr>
                </a:solidFill>
                <a:latin typeface="Trebuchet MS" panose="020B0603020202020204" charset="0"/>
                <a:cs typeface="Trebuchet MS" panose="020B0603020202020204" charset="0"/>
              </a:rPr>
              <a:t>False Positive Rate = False Positives / (False Positives + True Negatives)</a:t>
            </a:r>
            <a:endParaRPr lang="en-IN" altLang="en-US" sz="2000" b="1">
              <a:solidFill>
                <a:schemeClr val="bg1">
                  <a:lumMod val="50000"/>
                </a:schemeClr>
              </a:solidFill>
              <a:latin typeface="Trebuchet MS" panose="020B0603020202020204" charset="0"/>
              <a:cs typeface="Trebuchet MS" panose="020B0603020202020204" charset="0"/>
            </a:endParaRPr>
          </a:p>
          <a:p>
            <a:pPr marL="342900" indent="-342900" algn="just">
              <a:buFont typeface="+mj-lt"/>
              <a:buAutoNum type="romanLcPeriod"/>
            </a:pPr>
            <a:endParaRPr lang="en-IN" altLang="en-US" sz="2000" b="1">
              <a:solidFill>
                <a:schemeClr val="bg1">
                  <a:lumMod val="50000"/>
                </a:schemeClr>
              </a:solidFill>
              <a:latin typeface="Trebuchet MS" panose="020B0603020202020204" charset="0"/>
              <a:cs typeface="Trebuchet MS" panose="020B0603020202020204" charset="0"/>
            </a:endParaRPr>
          </a:p>
          <a:p>
            <a:pPr marL="342900" indent="-342900" algn="just">
              <a:buFont typeface="+mj-lt"/>
              <a:buAutoNum type="romanLcPeriod"/>
            </a:pPr>
            <a:r>
              <a:rPr lang="en-IN" altLang="en-US" sz="2000" b="1">
                <a:solidFill>
                  <a:schemeClr val="bg1">
                    <a:lumMod val="50000"/>
                  </a:schemeClr>
                </a:solidFill>
                <a:latin typeface="Trebuchet MS" panose="020B0603020202020204" charset="0"/>
                <a:cs typeface="Trebuchet MS" panose="020B0603020202020204" charset="0"/>
              </a:rPr>
              <a:t>False Positive Rate = 1 - Specificity</a:t>
            </a:r>
            <a:endParaRPr lang="en-IN" altLang="en-US" sz="2000" b="1">
              <a:solidFill>
                <a:schemeClr val="bg1">
                  <a:lumMod val="50000"/>
                </a:schemeClr>
              </a:solidFill>
              <a:latin typeface="Trebuchet MS" panose="020B0603020202020204" charset="0"/>
              <a:cs typeface="Trebuchet MS" panose="020B0603020202020204" charset="0"/>
            </a:endParaRPr>
          </a:p>
          <a:p>
            <a:pPr marL="0" indent="0" algn="just">
              <a:buNone/>
            </a:pPr>
            <a:endParaRPr lang="en-IN" altLang="en-US" sz="2000" b="1">
              <a:solidFill>
                <a:schemeClr val="bg1">
                  <a:lumMod val="50000"/>
                </a:schemeClr>
              </a:solidFill>
              <a:latin typeface="Trebuchet MS" panose="020B0603020202020204" charset="0"/>
              <a:cs typeface="Trebuchet MS" panose="020B0603020202020204" charset="0"/>
            </a:endParaRPr>
          </a:p>
        </p:txBody>
      </p:sp>
      <p:pic>
        <p:nvPicPr>
          <p:cNvPr id="4" name="Picture Placeholder 3"/>
          <p:cNvPicPr>
            <a:picLocks noChangeAspect="1"/>
          </p:cNvPicPr>
          <p:nvPr>
            <p:ph type="pic" sz="quarter" idx="11"/>
          </p:nvPr>
        </p:nvPicPr>
        <p:blipFill>
          <a:blip r:embed="rId1"/>
          <a:stretch>
            <a:fillRect/>
          </a:stretch>
        </p:blipFill>
        <p:spPr>
          <a:xfrm>
            <a:off x="5823585" y="1641475"/>
            <a:ext cx="5921375" cy="4441825"/>
          </a:xfrm>
          <a:prstGeom prst="rect">
            <a:avLst/>
          </a:prstGeom>
          <a:ln w="38100">
            <a:solidFill>
              <a:schemeClr val="tx1"/>
            </a:solid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14CD68"/>
            </a:gs>
            <a:gs pos="100000">
              <a:srgbClr val="035C7D"/>
            </a:gs>
          </a:gsLst>
          <a:lin scaled="0"/>
        </a:gra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7865" b="7865"/>
          <a:stretch>
            <a:fillRect/>
          </a:stretch>
        </p:blipFill>
        <p:spPr>
          <a:xfrm>
            <a:off x="-10596" y="0"/>
            <a:ext cx="12202595" cy="6858000"/>
          </a:xfrm>
          <a:prstGeom prst="rect">
            <a:avLst/>
          </a:prstGeom>
        </p:spPr>
      </p:pic>
      <p:sp>
        <p:nvSpPr>
          <p:cNvPr id="64" name="矩形 63"/>
          <p:cNvSpPr/>
          <p:nvPr/>
        </p:nvSpPr>
        <p:spPr>
          <a:xfrm>
            <a:off x="171450" y="206375"/>
            <a:ext cx="11789410" cy="6435725"/>
          </a:xfrm>
          <a:prstGeom prst="rect">
            <a:avLst/>
          </a:prstGeom>
          <a:solidFill>
            <a:srgbClr val="6496A4">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rot="16200000">
            <a:off x="-2553970" y="3096895"/>
            <a:ext cx="5972810" cy="521970"/>
          </a:xfrm>
          <a:prstGeom prst="rect">
            <a:avLst/>
          </a:prstGeom>
        </p:spPr>
        <p:txBody>
          <a:bodyPr wrap="square">
            <a:spAutoFit/>
          </a:bodyPr>
          <a:lstStyle/>
          <a:p>
            <a:pPr algn="l"/>
            <a:r>
              <a:rPr lang="en-IN" altLang="en-US" sz="2800" b="1" spc="600">
                <a:solidFill>
                  <a:schemeClr val="bg1"/>
                </a:solidFill>
                <a:latin typeface="Trebuchet MS" panose="020B0603020202020204" charset="0"/>
                <a:cs typeface="Trebuchet MS" panose="020B0603020202020204" charset="0"/>
              </a:rPr>
              <a:t>CLASSFICIATION REPORT</a:t>
            </a:r>
            <a:endParaRPr lang="en-IN" altLang="en-US" sz="2800" b="1" spc="600">
              <a:solidFill>
                <a:schemeClr val="bg1"/>
              </a:solidFill>
              <a:latin typeface="Trebuchet MS" panose="020B0603020202020204" charset="0"/>
              <a:cs typeface="Trebuchet MS" panose="020B0603020202020204" charset="0"/>
            </a:endParaRPr>
          </a:p>
        </p:txBody>
      </p:sp>
      <p:graphicFrame>
        <p:nvGraphicFramePr>
          <p:cNvPr id="4" name="Table 3"/>
          <p:cNvGraphicFramePr/>
          <p:nvPr/>
        </p:nvGraphicFramePr>
        <p:xfrm>
          <a:off x="849630" y="371475"/>
          <a:ext cx="10938510" cy="6078855"/>
        </p:xfrm>
        <a:graphic>
          <a:graphicData uri="http://schemas.openxmlformats.org/drawingml/2006/table">
            <a:tbl>
              <a:tblPr bandCol="1">
                <a:tableStyleId>{37CE84F3-28C3-443E-9E96-99CF82512B78}</a:tableStyleId>
              </a:tblPr>
              <a:tblGrid>
                <a:gridCol w="1823085"/>
                <a:gridCol w="1823085"/>
                <a:gridCol w="1823085"/>
                <a:gridCol w="1823085"/>
                <a:gridCol w="1823085"/>
                <a:gridCol w="1823085"/>
              </a:tblGrid>
              <a:tr h="491490">
                <a:tc>
                  <a:txBody>
                    <a:bodyPr/>
                    <a:p>
                      <a:pPr>
                        <a:buNone/>
                      </a:pPr>
                      <a:endParaRPr lang="en-US" sz="1600"/>
                    </a:p>
                  </a:txBody>
                  <a:tcPr/>
                </a:tc>
                <a:tc>
                  <a:txBody>
                    <a:bodyPr/>
                    <a:p>
                      <a:pPr>
                        <a:buNone/>
                      </a:pPr>
                      <a:r>
                        <a:rPr lang="en-IN" altLang="en-US" sz="1600" b="1"/>
                        <a:t>PRECISION</a:t>
                      </a:r>
                      <a:endParaRPr lang="en-IN" altLang="en-US" sz="1600" b="1"/>
                    </a:p>
                  </a:txBody>
                  <a:tcPr/>
                </a:tc>
                <a:tc>
                  <a:txBody>
                    <a:bodyPr/>
                    <a:p>
                      <a:pPr>
                        <a:buNone/>
                      </a:pPr>
                      <a:r>
                        <a:rPr lang="en-IN" altLang="en-US" sz="1600" b="1"/>
                        <a:t>RECALL</a:t>
                      </a:r>
                      <a:endParaRPr lang="en-IN" altLang="en-US" sz="1600" b="1"/>
                    </a:p>
                  </a:txBody>
                  <a:tcPr/>
                </a:tc>
                <a:tc>
                  <a:txBody>
                    <a:bodyPr/>
                    <a:p>
                      <a:pPr>
                        <a:buNone/>
                      </a:pPr>
                      <a:r>
                        <a:rPr lang="en-IN" altLang="en-US" sz="1600" b="1"/>
                        <a:t>F1-SCORE</a:t>
                      </a:r>
                      <a:endParaRPr lang="en-IN" altLang="en-US" sz="1600" b="1"/>
                    </a:p>
                  </a:txBody>
                  <a:tcPr/>
                </a:tc>
                <a:tc>
                  <a:txBody>
                    <a:bodyPr/>
                    <a:p>
                      <a:pPr>
                        <a:buNone/>
                      </a:pPr>
                      <a:r>
                        <a:rPr lang="en-IN" altLang="en-US" sz="1600" b="1"/>
                        <a:t>SUPPORT</a:t>
                      </a:r>
                      <a:endParaRPr lang="en-IN" altLang="en-US" sz="1600" b="1"/>
                    </a:p>
                  </a:txBody>
                  <a:tcPr/>
                </a:tc>
                <a:tc>
                  <a:txBody>
                    <a:bodyPr/>
                    <a:p>
                      <a:pPr>
                        <a:buNone/>
                      </a:pPr>
                      <a:r>
                        <a:rPr lang="en-IN" altLang="en-US" sz="1600" b="1"/>
                        <a:t>ACCURACY </a:t>
                      </a:r>
                      <a:endParaRPr lang="en-IN" altLang="en-US" sz="1600" b="1"/>
                    </a:p>
                  </a:txBody>
                  <a:tcPr/>
                </a:tc>
              </a:tr>
              <a:tr h="491490">
                <a:tc>
                  <a:txBody>
                    <a:bodyPr/>
                    <a:p>
                      <a:pPr>
                        <a:buNone/>
                      </a:pPr>
                      <a:r>
                        <a:rPr lang="en-IN" altLang="en-US" sz="1600" b="1"/>
                        <a:t>SVM</a:t>
                      </a:r>
                      <a:endParaRPr lang="en-IN" altLang="en-US" sz="1600" b="1"/>
                    </a:p>
                  </a:txBody>
                  <a:tcPr/>
                </a:tc>
                <a:tc>
                  <a:txBody>
                    <a:bodyPr/>
                    <a:p>
                      <a:pPr>
                        <a:buNone/>
                      </a:pPr>
                      <a:r>
                        <a:rPr lang="en-IN" altLang="en-US" sz="1600"/>
                        <a:t>1.00</a:t>
                      </a:r>
                      <a:endParaRPr lang="en-IN" altLang="en-US" sz="1600"/>
                    </a:p>
                  </a:txBody>
                  <a:tcPr/>
                </a:tc>
                <a:tc>
                  <a:txBody>
                    <a:bodyPr/>
                    <a:p>
                      <a:pPr>
                        <a:buNone/>
                      </a:pPr>
                      <a:r>
                        <a:rPr lang="en-IN" altLang="en-US" sz="1600"/>
                        <a:t>0.99</a:t>
                      </a:r>
                      <a:endParaRPr lang="en-IN" altLang="en-US" sz="1600"/>
                    </a:p>
                  </a:txBody>
                  <a:tcPr/>
                </a:tc>
                <a:tc>
                  <a:txBody>
                    <a:bodyPr/>
                    <a:p>
                      <a:pPr>
                        <a:buNone/>
                      </a:pPr>
                      <a:r>
                        <a:rPr lang="en-IN" altLang="en-US" sz="1600"/>
                        <a:t>0.99</a:t>
                      </a:r>
                      <a:endParaRPr lang="en-IN" altLang="en-US" sz="1600"/>
                    </a:p>
                  </a:txBody>
                  <a:tcPr/>
                </a:tc>
                <a:tc>
                  <a:txBody>
                    <a:bodyPr/>
                    <a:p>
                      <a:pPr>
                        <a:buNone/>
                      </a:pPr>
                      <a:r>
                        <a:rPr lang="en-IN" altLang="en-US" sz="1600"/>
                        <a:t>75</a:t>
                      </a:r>
                      <a:endParaRPr lang="en-IN" altLang="en-US" sz="1600"/>
                    </a:p>
                  </a:txBody>
                  <a:tcPr/>
                </a:tc>
                <a:tc>
                  <a:txBody>
                    <a:bodyPr/>
                    <a:p>
                      <a:pPr>
                        <a:buNone/>
                      </a:pPr>
                      <a:r>
                        <a:rPr lang="en-US" sz="1600" b="1"/>
                        <a:t>99</a:t>
                      </a:r>
                      <a:r>
                        <a:rPr lang="en-IN" altLang="en-US" sz="1600" b="1"/>
                        <a:t>.</a:t>
                      </a:r>
                      <a:r>
                        <a:rPr lang="en-US" sz="1600" b="1"/>
                        <a:t>1228</a:t>
                      </a:r>
                      <a:r>
                        <a:rPr lang="en-IN" altLang="en-US" sz="1600" b="1"/>
                        <a:t>%</a:t>
                      </a:r>
                      <a:endParaRPr lang="en-IN" altLang="en-US" sz="1600" b="1"/>
                    </a:p>
                  </a:txBody>
                  <a:tcPr/>
                </a:tc>
              </a:tr>
              <a:tr h="490855">
                <a:tc>
                  <a:txBody>
                    <a:bodyPr/>
                    <a:p>
                      <a:pPr>
                        <a:buNone/>
                      </a:pPr>
                      <a:r>
                        <a:rPr lang="en-IN" altLang="en-US" sz="1600" b="1"/>
                        <a:t>NAIVE BAYES</a:t>
                      </a:r>
                      <a:endParaRPr lang="en-IN" altLang="en-US" sz="1600" b="1"/>
                    </a:p>
                  </a:txBody>
                  <a:tcPr/>
                </a:tc>
                <a:tc>
                  <a:txBody>
                    <a:bodyPr/>
                    <a:p>
                      <a:pPr>
                        <a:buNone/>
                      </a:pPr>
                      <a:r>
                        <a:rPr lang="en-IN" altLang="en-US" sz="1600"/>
                        <a:t>0.59</a:t>
                      </a:r>
                      <a:endParaRPr lang="en-IN" altLang="en-US" sz="1600"/>
                    </a:p>
                  </a:txBody>
                  <a:tcPr/>
                </a:tc>
                <a:tc>
                  <a:txBody>
                    <a:bodyPr/>
                    <a:p>
                      <a:pPr>
                        <a:buNone/>
                      </a:pPr>
                      <a:r>
                        <a:rPr lang="en-IN" altLang="en-US" sz="1600"/>
                        <a:t>0.66</a:t>
                      </a:r>
                      <a:endParaRPr lang="en-IN" altLang="en-US" sz="1600"/>
                    </a:p>
                  </a:txBody>
                  <a:tcPr/>
                </a:tc>
                <a:tc>
                  <a:txBody>
                    <a:bodyPr/>
                    <a:p>
                      <a:pPr>
                        <a:buNone/>
                      </a:pPr>
                      <a:r>
                        <a:rPr lang="en-IN" altLang="en-US" sz="1600"/>
                        <a:t>0.62</a:t>
                      </a:r>
                      <a:endParaRPr lang="en-IN" altLang="en-US" sz="1600"/>
                    </a:p>
                  </a:txBody>
                  <a:tcPr/>
                </a:tc>
                <a:tc>
                  <a:txBody>
                    <a:bodyPr/>
                    <a:p>
                      <a:pPr>
                        <a:buNone/>
                      </a:pPr>
                      <a:r>
                        <a:rPr lang="en-IN" altLang="en-US" sz="1600"/>
                        <a:t>67</a:t>
                      </a:r>
                      <a:endParaRPr lang="en-IN" altLang="en-US" sz="1600"/>
                    </a:p>
                  </a:txBody>
                  <a:tcPr/>
                </a:tc>
                <a:tc>
                  <a:txBody>
                    <a:bodyPr/>
                    <a:p>
                      <a:pPr>
                        <a:buNone/>
                      </a:pPr>
                      <a:r>
                        <a:rPr lang="en-US" sz="1600"/>
                        <a:t>90</a:t>
                      </a:r>
                      <a:r>
                        <a:rPr lang="en-IN" altLang="en-US" sz="1600"/>
                        <a:t>.</a:t>
                      </a:r>
                      <a:r>
                        <a:rPr lang="en-US" sz="1600"/>
                        <a:t>3509</a:t>
                      </a:r>
                      <a:r>
                        <a:rPr lang="en-IN" altLang="en-US" sz="1600"/>
                        <a:t>%</a:t>
                      </a:r>
                      <a:endParaRPr lang="en-IN" altLang="en-US" sz="1600"/>
                    </a:p>
                  </a:txBody>
                  <a:tcPr/>
                </a:tc>
              </a:tr>
              <a:tr h="491490">
                <a:tc>
                  <a:txBody>
                    <a:bodyPr/>
                    <a:p>
                      <a:pPr>
                        <a:buNone/>
                      </a:pPr>
                      <a:r>
                        <a:rPr lang="en-IN" altLang="en-US" sz="1600" b="1"/>
                        <a:t>DECISION TREE</a:t>
                      </a:r>
                      <a:endParaRPr lang="en-IN" altLang="en-US" sz="1600" b="1"/>
                    </a:p>
                  </a:txBody>
                  <a:tcPr/>
                </a:tc>
                <a:tc>
                  <a:txBody>
                    <a:bodyPr/>
                    <a:p>
                      <a:pPr>
                        <a:buNone/>
                      </a:pPr>
                      <a:r>
                        <a:rPr lang="en-IN" altLang="en-US" sz="1600"/>
                        <a:t>0.59</a:t>
                      </a:r>
                      <a:endParaRPr lang="en-IN" altLang="en-US" sz="1600"/>
                    </a:p>
                  </a:txBody>
                  <a:tcPr/>
                </a:tc>
                <a:tc>
                  <a:txBody>
                    <a:bodyPr/>
                    <a:p>
                      <a:pPr>
                        <a:buNone/>
                      </a:pPr>
                      <a:r>
                        <a:rPr lang="en-IN" altLang="en-US" sz="1600"/>
                        <a:t>0.66</a:t>
                      </a:r>
                      <a:endParaRPr lang="en-IN" altLang="en-US" sz="1600"/>
                    </a:p>
                  </a:txBody>
                  <a:tcPr/>
                </a:tc>
                <a:tc>
                  <a:txBody>
                    <a:bodyPr/>
                    <a:p>
                      <a:pPr>
                        <a:buNone/>
                      </a:pPr>
                      <a:r>
                        <a:rPr lang="en-IN" altLang="en-US" sz="1600"/>
                        <a:t>0.62</a:t>
                      </a:r>
                      <a:endParaRPr lang="en-IN" altLang="en-US" sz="1600"/>
                    </a:p>
                  </a:txBody>
                  <a:tcPr/>
                </a:tc>
                <a:tc>
                  <a:txBody>
                    <a:bodyPr/>
                    <a:p>
                      <a:pPr>
                        <a:buNone/>
                      </a:pPr>
                      <a:r>
                        <a:rPr lang="en-IN" altLang="en-US" sz="1600"/>
                        <a:t>67</a:t>
                      </a:r>
                      <a:endParaRPr lang="en-IN" altLang="en-US" sz="1600"/>
                    </a:p>
                  </a:txBody>
                  <a:tcPr/>
                </a:tc>
                <a:tc>
                  <a:txBody>
                    <a:bodyPr/>
                    <a:p>
                      <a:pPr>
                        <a:buNone/>
                      </a:pPr>
                      <a:r>
                        <a:rPr lang="en-US" sz="1600"/>
                        <a:t>92</a:t>
                      </a:r>
                      <a:r>
                        <a:rPr lang="en-IN" altLang="en-US" sz="1600"/>
                        <a:t>.</a:t>
                      </a:r>
                      <a:r>
                        <a:rPr lang="en-US" sz="1600"/>
                        <a:t>9825</a:t>
                      </a:r>
                      <a:r>
                        <a:rPr lang="en-IN" altLang="en-US" sz="1600"/>
                        <a:t>%</a:t>
                      </a:r>
                      <a:endParaRPr lang="en-IN" altLang="en-US" sz="1600"/>
                    </a:p>
                  </a:txBody>
                  <a:tcPr/>
                </a:tc>
              </a:tr>
              <a:tr h="491490">
                <a:tc>
                  <a:txBody>
                    <a:bodyPr/>
                    <a:p>
                      <a:pPr>
                        <a:buNone/>
                      </a:pPr>
                      <a:r>
                        <a:rPr lang="en-IN" altLang="en-US" sz="1600" b="1"/>
                        <a:t>DT BAGGING</a:t>
                      </a:r>
                      <a:endParaRPr lang="en-IN" altLang="en-US" sz="1600" b="1"/>
                    </a:p>
                  </a:txBody>
                  <a:tcPr/>
                </a:tc>
                <a:tc>
                  <a:txBody>
                    <a:bodyPr/>
                    <a:p>
                      <a:pPr>
                        <a:buNone/>
                      </a:pPr>
                      <a:r>
                        <a:rPr lang="en-IN" altLang="en-US" sz="1600"/>
                        <a:t>0.59</a:t>
                      </a:r>
                      <a:endParaRPr lang="en-IN" altLang="en-US" sz="1600"/>
                    </a:p>
                  </a:txBody>
                  <a:tcPr/>
                </a:tc>
                <a:tc>
                  <a:txBody>
                    <a:bodyPr/>
                    <a:p>
                      <a:pPr>
                        <a:buNone/>
                      </a:pPr>
                      <a:r>
                        <a:rPr lang="en-IN" altLang="en-US" sz="1600"/>
                        <a:t>0.66</a:t>
                      </a:r>
                      <a:endParaRPr lang="en-IN" altLang="en-US" sz="1600"/>
                    </a:p>
                  </a:txBody>
                  <a:tcPr/>
                </a:tc>
                <a:tc>
                  <a:txBody>
                    <a:bodyPr/>
                    <a:p>
                      <a:pPr>
                        <a:buNone/>
                      </a:pPr>
                      <a:r>
                        <a:rPr lang="en-IN" altLang="en-US" sz="1600"/>
                        <a:t>0.62</a:t>
                      </a:r>
                      <a:endParaRPr lang="en-IN" altLang="en-US" sz="1600"/>
                    </a:p>
                  </a:txBody>
                  <a:tcPr/>
                </a:tc>
                <a:tc>
                  <a:txBody>
                    <a:bodyPr/>
                    <a:p>
                      <a:pPr>
                        <a:buNone/>
                      </a:pPr>
                      <a:r>
                        <a:rPr lang="en-IN" altLang="en-US" sz="1600"/>
                        <a:t>67</a:t>
                      </a:r>
                      <a:endParaRPr lang="en-IN" altLang="en-US" sz="1600"/>
                    </a:p>
                  </a:txBody>
                  <a:tcPr/>
                </a:tc>
                <a:tc>
                  <a:txBody>
                    <a:bodyPr/>
                    <a:p>
                      <a:pPr>
                        <a:buNone/>
                      </a:pPr>
                      <a:r>
                        <a:rPr lang="en-US" sz="1600"/>
                        <a:t>92</a:t>
                      </a:r>
                      <a:r>
                        <a:rPr lang="en-IN" altLang="en-US" sz="1600"/>
                        <a:t>.</a:t>
                      </a:r>
                      <a:r>
                        <a:rPr lang="en-US" sz="1600"/>
                        <a:t>9825</a:t>
                      </a:r>
                      <a:r>
                        <a:rPr lang="en-IN" altLang="en-US" sz="1600"/>
                        <a:t>%</a:t>
                      </a:r>
                      <a:endParaRPr lang="en-IN" altLang="en-US" sz="1600"/>
                    </a:p>
                  </a:txBody>
                  <a:tcPr/>
                </a:tc>
              </a:tr>
              <a:tr h="491490">
                <a:tc>
                  <a:txBody>
                    <a:bodyPr/>
                    <a:p>
                      <a:pPr>
                        <a:buNone/>
                      </a:pPr>
                      <a:r>
                        <a:rPr lang="en-IN" altLang="en-US" sz="1600" b="1"/>
                        <a:t>EXTRA TREE </a:t>
                      </a:r>
                      <a:endParaRPr lang="en-IN" altLang="en-US" sz="1600" b="1"/>
                    </a:p>
                  </a:txBody>
                  <a:tcPr/>
                </a:tc>
                <a:tc>
                  <a:txBody>
                    <a:bodyPr/>
                    <a:p>
                      <a:pPr>
                        <a:buNone/>
                      </a:pPr>
                      <a:r>
                        <a:rPr lang="en-IN" altLang="en-US" sz="1600"/>
                        <a:t>0.59</a:t>
                      </a:r>
                      <a:endParaRPr lang="en-IN" altLang="en-US" sz="1600"/>
                    </a:p>
                  </a:txBody>
                  <a:tcPr/>
                </a:tc>
                <a:tc>
                  <a:txBody>
                    <a:bodyPr/>
                    <a:p>
                      <a:pPr>
                        <a:buNone/>
                      </a:pPr>
                      <a:r>
                        <a:rPr lang="en-IN" altLang="en-US" sz="1600"/>
                        <a:t>0.66</a:t>
                      </a:r>
                      <a:endParaRPr lang="en-IN" altLang="en-US" sz="1600"/>
                    </a:p>
                  </a:txBody>
                  <a:tcPr/>
                </a:tc>
                <a:tc>
                  <a:txBody>
                    <a:bodyPr/>
                    <a:p>
                      <a:pPr>
                        <a:buNone/>
                      </a:pPr>
                      <a:r>
                        <a:rPr lang="en-IN" altLang="en-US" sz="1600"/>
                        <a:t>0.62</a:t>
                      </a:r>
                      <a:endParaRPr lang="en-IN" altLang="en-US" sz="1600"/>
                    </a:p>
                  </a:txBody>
                  <a:tcPr/>
                </a:tc>
                <a:tc>
                  <a:txBody>
                    <a:bodyPr/>
                    <a:p>
                      <a:pPr>
                        <a:buNone/>
                      </a:pPr>
                      <a:r>
                        <a:rPr lang="en-IN" altLang="en-US" sz="1600"/>
                        <a:t>67</a:t>
                      </a:r>
                      <a:endParaRPr lang="en-IN" altLang="en-US" sz="1600"/>
                    </a:p>
                  </a:txBody>
                  <a:tcPr/>
                </a:tc>
                <a:tc>
                  <a:txBody>
                    <a:bodyPr/>
                    <a:p>
                      <a:pPr>
                        <a:buNone/>
                      </a:pPr>
                      <a:r>
                        <a:rPr lang="en-US" sz="1600"/>
                        <a:t>92</a:t>
                      </a:r>
                      <a:r>
                        <a:rPr lang="en-IN" altLang="en-US" sz="1600"/>
                        <a:t>.</a:t>
                      </a:r>
                      <a:r>
                        <a:rPr lang="en-US" sz="1600"/>
                        <a:t>9825</a:t>
                      </a:r>
                      <a:r>
                        <a:rPr lang="en-IN" altLang="en-US" sz="1600"/>
                        <a:t>%</a:t>
                      </a:r>
                      <a:endParaRPr lang="en-IN" altLang="en-US" sz="1600"/>
                    </a:p>
                  </a:txBody>
                  <a:tcPr/>
                </a:tc>
              </a:tr>
              <a:tr h="490855">
                <a:tc>
                  <a:txBody>
                    <a:bodyPr/>
                    <a:p>
                      <a:pPr>
                        <a:buNone/>
                      </a:pPr>
                      <a:r>
                        <a:rPr lang="en-IN" altLang="en-US" sz="1600" b="1"/>
                        <a:t>RANDOM FOREST</a:t>
                      </a:r>
                      <a:endParaRPr lang="en-IN" altLang="en-US" sz="1600" b="1"/>
                    </a:p>
                  </a:txBody>
                  <a:tcPr/>
                </a:tc>
                <a:tc>
                  <a:txBody>
                    <a:bodyPr/>
                    <a:p>
                      <a:pPr>
                        <a:buNone/>
                      </a:pPr>
                      <a:r>
                        <a:rPr lang="en-IN" altLang="en-US" sz="1600"/>
                        <a:t>0.59</a:t>
                      </a:r>
                      <a:endParaRPr lang="en-IN" altLang="en-US" sz="1600"/>
                    </a:p>
                  </a:txBody>
                  <a:tcPr/>
                </a:tc>
                <a:tc>
                  <a:txBody>
                    <a:bodyPr/>
                    <a:p>
                      <a:pPr>
                        <a:buNone/>
                      </a:pPr>
                      <a:r>
                        <a:rPr lang="en-IN" altLang="en-US" sz="1600"/>
                        <a:t>0.66</a:t>
                      </a:r>
                      <a:endParaRPr lang="en-IN" altLang="en-US" sz="1600"/>
                    </a:p>
                  </a:txBody>
                  <a:tcPr/>
                </a:tc>
                <a:tc>
                  <a:txBody>
                    <a:bodyPr/>
                    <a:p>
                      <a:pPr>
                        <a:buNone/>
                      </a:pPr>
                      <a:r>
                        <a:rPr lang="en-IN" altLang="en-US" sz="1600"/>
                        <a:t>0.62</a:t>
                      </a:r>
                      <a:endParaRPr lang="en-IN" altLang="en-US" sz="1600"/>
                    </a:p>
                  </a:txBody>
                  <a:tcPr/>
                </a:tc>
                <a:tc>
                  <a:txBody>
                    <a:bodyPr/>
                    <a:p>
                      <a:pPr>
                        <a:buNone/>
                      </a:pPr>
                      <a:r>
                        <a:rPr lang="en-IN" altLang="en-US" sz="1600"/>
                        <a:t>67</a:t>
                      </a:r>
                      <a:endParaRPr lang="en-IN" altLang="en-US" sz="1600"/>
                    </a:p>
                  </a:txBody>
                  <a:tcPr/>
                </a:tc>
                <a:tc>
                  <a:txBody>
                    <a:bodyPr/>
                    <a:p>
                      <a:pPr>
                        <a:buNone/>
                      </a:pPr>
                      <a:r>
                        <a:rPr lang="en-US" sz="1600"/>
                        <a:t>97</a:t>
                      </a:r>
                      <a:r>
                        <a:rPr lang="en-IN" altLang="en-US" sz="1600"/>
                        <a:t>.</a:t>
                      </a:r>
                      <a:r>
                        <a:rPr lang="en-US" sz="1600"/>
                        <a:t>3684</a:t>
                      </a:r>
                      <a:r>
                        <a:rPr lang="en-IN" altLang="en-US" sz="1600"/>
                        <a:t>%</a:t>
                      </a:r>
                      <a:endParaRPr lang="en-IN" altLang="en-US" sz="1600"/>
                    </a:p>
                  </a:txBody>
                  <a:tcPr/>
                </a:tc>
              </a:tr>
              <a:tr h="674370">
                <a:tc>
                  <a:txBody>
                    <a:bodyPr/>
                    <a:p>
                      <a:pPr>
                        <a:buNone/>
                      </a:pPr>
                      <a:r>
                        <a:rPr lang="en-IN" altLang="en-US" sz="1600" b="1"/>
                        <a:t>GRADIENT DESCENT</a:t>
                      </a:r>
                      <a:endParaRPr lang="en-IN" altLang="en-US" sz="1600" b="1"/>
                    </a:p>
                  </a:txBody>
                  <a:tcPr/>
                </a:tc>
                <a:tc>
                  <a:txBody>
                    <a:bodyPr/>
                    <a:p>
                      <a:pPr>
                        <a:buNone/>
                      </a:pPr>
                      <a:r>
                        <a:rPr lang="en-IN" altLang="en-US" sz="1600"/>
                        <a:t>0.59</a:t>
                      </a:r>
                      <a:endParaRPr lang="en-IN" altLang="en-US" sz="1600"/>
                    </a:p>
                  </a:txBody>
                  <a:tcPr/>
                </a:tc>
                <a:tc>
                  <a:txBody>
                    <a:bodyPr/>
                    <a:p>
                      <a:pPr>
                        <a:buNone/>
                      </a:pPr>
                      <a:r>
                        <a:rPr lang="en-IN" altLang="en-US" sz="1600"/>
                        <a:t>0.66</a:t>
                      </a:r>
                      <a:endParaRPr lang="en-IN" altLang="en-US" sz="1600"/>
                    </a:p>
                  </a:txBody>
                  <a:tcPr/>
                </a:tc>
                <a:tc>
                  <a:txBody>
                    <a:bodyPr/>
                    <a:p>
                      <a:pPr>
                        <a:buNone/>
                      </a:pPr>
                      <a:r>
                        <a:rPr lang="en-IN" altLang="en-US" sz="1600"/>
                        <a:t>0.62</a:t>
                      </a:r>
                      <a:endParaRPr lang="en-IN" altLang="en-US" sz="1600"/>
                    </a:p>
                  </a:txBody>
                  <a:tcPr/>
                </a:tc>
                <a:tc>
                  <a:txBody>
                    <a:bodyPr/>
                    <a:p>
                      <a:pPr>
                        <a:buNone/>
                      </a:pPr>
                      <a:r>
                        <a:rPr lang="en-IN" altLang="en-US" sz="1600"/>
                        <a:t>67</a:t>
                      </a:r>
                      <a:endParaRPr lang="en-IN" altLang="en-US" sz="1600"/>
                    </a:p>
                  </a:txBody>
                  <a:tcPr/>
                </a:tc>
                <a:tc>
                  <a:txBody>
                    <a:bodyPr/>
                    <a:p>
                      <a:pPr>
                        <a:buNone/>
                      </a:pPr>
                      <a:r>
                        <a:rPr lang="en-US" sz="1600"/>
                        <a:t>97</a:t>
                      </a:r>
                      <a:r>
                        <a:rPr lang="en-IN" altLang="en-US" sz="1600"/>
                        <a:t>.</a:t>
                      </a:r>
                      <a:r>
                        <a:rPr lang="en-US" sz="1600"/>
                        <a:t>3684</a:t>
                      </a:r>
                      <a:r>
                        <a:rPr lang="en-IN" altLang="en-US" sz="1600"/>
                        <a:t>%</a:t>
                      </a:r>
                      <a:endParaRPr lang="en-IN" altLang="en-US" sz="1600"/>
                    </a:p>
                  </a:txBody>
                  <a:tcPr/>
                </a:tc>
              </a:tr>
              <a:tr h="491490">
                <a:tc>
                  <a:txBody>
                    <a:bodyPr/>
                    <a:p>
                      <a:pPr>
                        <a:buNone/>
                      </a:pPr>
                      <a:r>
                        <a:rPr lang="en-IN" altLang="en-US" sz="1600" b="1"/>
                        <a:t>XGBOOST</a:t>
                      </a:r>
                      <a:endParaRPr lang="en-IN" altLang="en-US" sz="1600" b="1"/>
                    </a:p>
                  </a:txBody>
                  <a:tcPr/>
                </a:tc>
                <a:tc>
                  <a:txBody>
                    <a:bodyPr/>
                    <a:p>
                      <a:pPr>
                        <a:buNone/>
                      </a:pPr>
                      <a:r>
                        <a:rPr lang="en-IN" altLang="en-US" sz="1600"/>
                        <a:t>0.97</a:t>
                      </a:r>
                      <a:endParaRPr lang="en-IN" altLang="en-US" sz="1600"/>
                    </a:p>
                  </a:txBody>
                  <a:tcPr/>
                </a:tc>
                <a:tc>
                  <a:txBody>
                    <a:bodyPr/>
                    <a:p>
                      <a:pPr>
                        <a:buNone/>
                      </a:pPr>
                      <a:r>
                        <a:rPr lang="en-IN" altLang="en-US" sz="1600"/>
                        <a:t>0.99</a:t>
                      </a:r>
                      <a:endParaRPr lang="en-IN" altLang="en-US" sz="1600"/>
                    </a:p>
                  </a:txBody>
                  <a:tcPr/>
                </a:tc>
                <a:tc>
                  <a:txBody>
                    <a:bodyPr/>
                    <a:p>
                      <a:pPr>
                        <a:buNone/>
                      </a:pPr>
                      <a:r>
                        <a:rPr lang="en-US" sz="1600"/>
                        <a:t>0.9</a:t>
                      </a:r>
                      <a:r>
                        <a:rPr lang="en-IN" altLang="en-US" sz="1600"/>
                        <a:t>8</a:t>
                      </a:r>
                      <a:endParaRPr lang="en-IN" altLang="en-US" sz="1600"/>
                    </a:p>
                  </a:txBody>
                  <a:tcPr/>
                </a:tc>
                <a:tc>
                  <a:txBody>
                    <a:bodyPr/>
                    <a:p>
                      <a:pPr>
                        <a:buNone/>
                      </a:pPr>
                      <a:r>
                        <a:rPr lang="en-IN" altLang="en-US" sz="1600"/>
                        <a:t>75</a:t>
                      </a:r>
                      <a:endParaRPr lang="en-IN" altLang="en-US" sz="1600"/>
                    </a:p>
                  </a:txBody>
                  <a:tcPr/>
                </a:tc>
                <a:tc>
                  <a:txBody>
                    <a:bodyPr/>
                    <a:p>
                      <a:pPr>
                        <a:buNone/>
                      </a:pPr>
                      <a:r>
                        <a:rPr lang="en-US" sz="1600"/>
                        <a:t>97</a:t>
                      </a:r>
                      <a:r>
                        <a:rPr lang="en-IN" altLang="en-US" sz="1600"/>
                        <a:t>.</a:t>
                      </a:r>
                      <a:r>
                        <a:rPr lang="en-US" sz="1600"/>
                        <a:t>3684</a:t>
                      </a:r>
                      <a:r>
                        <a:rPr lang="en-IN" altLang="en-US" sz="1600"/>
                        <a:t>%</a:t>
                      </a:r>
                      <a:endParaRPr lang="en-IN" altLang="en-US" sz="1600"/>
                    </a:p>
                  </a:txBody>
                  <a:tcPr/>
                </a:tc>
              </a:tr>
              <a:tr h="490855">
                <a:tc>
                  <a:txBody>
                    <a:bodyPr/>
                    <a:p>
                      <a:pPr>
                        <a:buNone/>
                      </a:pPr>
                      <a:r>
                        <a:rPr lang="en-IN" altLang="en-US" sz="1600" b="1"/>
                        <a:t>ADABOOST</a:t>
                      </a:r>
                      <a:endParaRPr lang="en-IN" altLang="en-US" sz="1600" b="1"/>
                    </a:p>
                  </a:txBody>
                  <a:tcPr/>
                </a:tc>
                <a:tc>
                  <a:txBody>
                    <a:bodyPr/>
                    <a:p>
                      <a:pPr>
                        <a:buNone/>
                      </a:pPr>
                      <a:r>
                        <a:rPr lang="en-IN" altLang="en-US" sz="1600"/>
                        <a:t>0.97</a:t>
                      </a:r>
                      <a:endParaRPr lang="en-IN" altLang="en-US" sz="1600"/>
                    </a:p>
                  </a:txBody>
                  <a:tcPr/>
                </a:tc>
                <a:tc>
                  <a:txBody>
                    <a:bodyPr/>
                    <a:p>
                      <a:pPr>
                        <a:buNone/>
                      </a:pPr>
                      <a:r>
                        <a:rPr lang="en-IN" altLang="en-US" sz="1600"/>
                        <a:t>1.00</a:t>
                      </a:r>
                      <a:endParaRPr lang="en-IN" altLang="en-US" sz="1600"/>
                    </a:p>
                  </a:txBody>
                  <a:tcPr/>
                </a:tc>
                <a:tc>
                  <a:txBody>
                    <a:bodyPr/>
                    <a:p>
                      <a:pPr>
                        <a:buNone/>
                      </a:pPr>
                      <a:r>
                        <a:rPr lang="en-US" sz="1600"/>
                        <a:t>0.9</a:t>
                      </a:r>
                      <a:r>
                        <a:rPr lang="en-IN" altLang="en-US" sz="1600"/>
                        <a:t>9</a:t>
                      </a:r>
                      <a:endParaRPr lang="en-IN" altLang="en-US" sz="1600"/>
                    </a:p>
                  </a:txBody>
                  <a:tcPr/>
                </a:tc>
                <a:tc>
                  <a:txBody>
                    <a:bodyPr/>
                    <a:p>
                      <a:pPr>
                        <a:buNone/>
                      </a:pPr>
                      <a:r>
                        <a:rPr lang="en-IN" altLang="en-US" sz="1600"/>
                        <a:t>75</a:t>
                      </a:r>
                      <a:endParaRPr lang="en-IN" altLang="en-US" sz="1600"/>
                    </a:p>
                  </a:txBody>
                  <a:tcPr/>
                </a:tc>
                <a:tc>
                  <a:txBody>
                    <a:bodyPr/>
                    <a:p>
                      <a:pPr>
                        <a:buNone/>
                      </a:pPr>
                      <a:r>
                        <a:rPr lang="en-US" sz="1600" b="1"/>
                        <a:t>98</a:t>
                      </a:r>
                      <a:r>
                        <a:rPr lang="en-IN" altLang="en-US" sz="1600" b="1"/>
                        <a:t>.</a:t>
                      </a:r>
                      <a:r>
                        <a:rPr lang="en-US" sz="1600" b="1"/>
                        <a:t>2456</a:t>
                      </a:r>
                      <a:r>
                        <a:rPr lang="en-IN" altLang="en-US" sz="1600" b="1"/>
                        <a:t>%</a:t>
                      </a:r>
                      <a:endParaRPr lang="en-IN" altLang="en-US" sz="1600" b="1"/>
                    </a:p>
                  </a:txBody>
                  <a:tcPr/>
                </a:tc>
              </a:tr>
              <a:tr h="491490">
                <a:tc>
                  <a:txBody>
                    <a:bodyPr/>
                    <a:p>
                      <a:pPr>
                        <a:buNone/>
                      </a:pPr>
                      <a:r>
                        <a:rPr lang="en-IN" altLang="en-US" sz="1600" b="1"/>
                        <a:t>ANN</a:t>
                      </a:r>
                      <a:endParaRPr lang="en-IN" altLang="en-US" sz="1600" b="1"/>
                    </a:p>
                  </a:txBody>
                  <a:tcPr/>
                </a:tc>
                <a:tc>
                  <a:txBody>
                    <a:bodyPr/>
                    <a:p>
                      <a:pPr>
                        <a:buNone/>
                      </a:pPr>
                      <a:r>
                        <a:rPr lang="en-IN" altLang="en-US" sz="1600"/>
                        <a:t>0.96</a:t>
                      </a:r>
                      <a:endParaRPr lang="en-IN" altLang="en-US" sz="1600"/>
                    </a:p>
                  </a:txBody>
                  <a:tcPr/>
                </a:tc>
                <a:tc>
                  <a:txBody>
                    <a:bodyPr/>
                    <a:p>
                      <a:pPr>
                        <a:buNone/>
                      </a:pPr>
                      <a:r>
                        <a:rPr lang="en-IN" altLang="en-US" sz="1600"/>
                        <a:t>1.00</a:t>
                      </a:r>
                      <a:endParaRPr lang="en-IN" altLang="en-US" sz="1600"/>
                    </a:p>
                  </a:txBody>
                  <a:tcPr/>
                </a:tc>
                <a:tc>
                  <a:txBody>
                    <a:bodyPr/>
                    <a:p>
                      <a:pPr>
                        <a:buNone/>
                      </a:pPr>
                      <a:r>
                        <a:rPr lang="en-US" sz="1600"/>
                        <a:t>0.9</a:t>
                      </a:r>
                      <a:r>
                        <a:rPr lang="en-IN" altLang="en-US" sz="1600"/>
                        <a:t>8</a:t>
                      </a:r>
                      <a:endParaRPr lang="en-IN" altLang="en-US" sz="1600"/>
                    </a:p>
                  </a:txBody>
                  <a:tcPr/>
                </a:tc>
                <a:tc>
                  <a:txBody>
                    <a:bodyPr/>
                    <a:p>
                      <a:pPr>
                        <a:buNone/>
                      </a:pPr>
                      <a:r>
                        <a:rPr lang="en-IN" altLang="en-US" sz="1600"/>
                        <a:t>75</a:t>
                      </a:r>
                      <a:endParaRPr lang="en-IN" altLang="en-US" sz="1600"/>
                    </a:p>
                  </a:txBody>
                  <a:tcPr/>
                </a:tc>
                <a:tc>
                  <a:txBody>
                    <a:bodyPr/>
                    <a:p>
                      <a:pPr>
                        <a:buNone/>
                      </a:pPr>
                      <a:r>
                        <a:rPr lang="en-US" sz="1600"/>
                        <a:t>97</a:t>
                      </a:r>
                      <a:r>
                        <a:rPr lang="en-IN" altLang="en-US" sz="1600"/>
                        <a:t>.</a:t>
                      </a:r>
                      <a:r>
                        <a:rPr lang="en-US" sz="1600"/>
                        <a:t>3684</a:t>
                      </a:r>
                      <a:r>
                        <a:rPr lang="en-IN" altLang="en-US" sz="1600"/>
                        <a:t>%</a:t>
                      </a:r>
                      <a:endParaRPr lang="en-IN" altLang="en-US" sz="1600"/>
                    </a:p>
                  </a:txBody>
                  <a:tcPr/>
                </a:tc>
              </a:tr>
              <a:tr h="491490">
                <a:tc>
                  <a:txBody>
                    <a:bodyPr/>
                    <a:p>
                      <a:pPr>
                        <a:buNone/>
                      </a:pPr>
                      <a:r>
                        <a:rPr lang="en-IN" altLang="en-US" sz="1600" b="1"/>
                        <a:t>DEEP LEARNING</a:t>
                      </a:r>
                      <a:endParaRPr lang="en-IN" altLang="en-US" sz="1600" b="1"/>
                    </a:p>
                  </a:txBody>
                  <a:tcPr/>
                </a:tc>
                <a:tc>
                  <a:txBody>
                    <a:bodyPr/>
                    <a:p>
                      <a:pPr>
                        <a:buNone/>
                      </a:pPr>
                      <a:r>
                        <a:rPr lang="en-IN" altLang="en-US" sz="1600"/>
                        <a:t>0.96</a:t>
                      </a:r>
                      <a:endParaRPr lang="en-IN" altLang="en-US" sz="1600"/>
                    </a:p>
                  </a:txBody>
                  <a:tcPr/>
                </a:tc>
                <a:tc>
                  <a:txBody>
                    <a:bodyPr/>
                    <a:p>
                      <a:pPr>
                        <a:buNone/>
                      </a:pPr>
                      <a:r>
                        <a:rPr lang="en-IN" altLang="en-US" sz="1600"/>
                        <a:t>1.00</a:t>
                      </a:r>
                      <a:endParaRPr lang="en-IN" altLang="en-US" sz="1600"/>
                    </a:p>
                  </a:txBody>
                  <a:tcPr/>
                </a:tc>
                <a:tc>
                  <a:txBody>
                    <a:bodyPr/>
                    <a:p>
                      <a:pPr>
                        <a:buNone/>
                      </a:pPr>
                      <a:r>
                        <a:rPr lang="en-US" sz="1600"/>
                        <a:t>0.9</a:t>
                      </a:r>
                      <a:r>
                        <a:rPr lang="en-IN" altLang="en-US" sz="1600"/>
                        <a:t>8</a:t>
                      </a:r>
                      <a:endParaRPr lang="en-IN" altLang="en-US" sz="1600"/>
                    </a:p>
                  </a:txBody>
                  <a:tcPr/>
                </a:tc>
                <a:tc>
                  <a:txBody>
                    <a:bodyPr/>
                    <a:p>
                      <a:pPr>
                        <a:buNone/>
                      </a:pPr>
                      <a:r>
                        <a:rPr lang="en-IN" altLang="en-US" sz="1600"/>
                        <a:t>75</a:t>
                      </a:r>
                      <a:endParaRPr lang="en-IN" altLang="en-US" sz="1600"/>
                    </a:p>
                  </a:txBody>
                  <a:tcPr/>
                </a:tc>
                <a:tc>
                  <a:txBody>
                    <a:bodyPr/>
                    <a:p>
                      <a:pPr>
                        <a:buNone/>
                      </a:pPr>
                      <a:r>
                        <a:rPr lang="en-US" sz="1600"/>
                        <a:t>97</a:t>
                      </a:r>
                      <a:r>
                        <a:rPr lang="en-IN" altLang="en-US" sz="1600"/>
                        <a:t>.</a:t>
                      </a:r>
                      <a:r>
                        <a:rPr lang="en-US" sz="1600"/>
                        <a:t>3684</a:t>
                      </a:r>
                      <a:r>
                        <a:rPr lang="en-IN" altLang="en-US" sz="1600"/>
                        <a:t>%</a:t>
                      </a:r>
                      <a:endParaRPr lang="en-IN" altLang="en-US" sz="1600"/>
                    </a:p>
                  </a:txBody>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747135" cy="953135"/>
          </a:xfrm>
          <a:prstGeom prst="rect">
            <a:avLst/>
          </a:prstGeom>
        </p:spPr>
        <p:txBody>
          <a:bodyPr wrap="none">
            <a:spAutoFit/>
          </a:bodyPr>
          <a:lstStyle/>
          <a:p>
            <a:pPr algn="l"/>
            <a:r>
              <a:rPr lang="en-IN" altLang="zh-CN" sz="2800" b="1">
                <a:solidFill>
                  <a:srgbClr val="6496A4"/>
                </a:solidFill>
                <a:latin typeface="Trebuchet MS" panose="020B0603020202020204" charset="0"/>
                <a:ea typeface="+mj-ea"/>
                <a:cs typeface="Trebuchet MS" panose="020B0603020202020204" charset="0"/>
                <a:sym typeface="+mn-lt"/>
              </a:rPr>
              <a:t>EVALUATION METRICS</a:t>
            </a:r>
            <a:endParaRPr lang="en-IN" altLang="zh-CN" sz="2800" b="1">
              <a:solidFill>
                <a:srgbClr val="6496A4"/>
              </a:solidFill>
              <a:latin typeface="Trebuchet MS" panose="020B0603020202020204" charset="0"/>
              <a:ea typeface="+mj-ea"/>
              <a:cs typeface="Trebuchet MS" panose="020B0603020202020204" charset="0"/>
              <a:sym typeface="+mn-lt"/>
            </a:endParaRPr>
          </a:p>
          <a:p>
            <a:pPr algn="l"/>
            <a:endParaRPr lang="en-IN" altLang="zh-CN" sz="2800" b="1">
              <a:solidFill>
                <a:srgbClr val="6496A4"/>
              </a:solidFill>
              <a:latin typeface="Trebuchet MS" panose="020B0603020202020204" charset="0"/>
              <a:ea typeface="+mj-ea"/>
              <a:cs typeface="Trebuchet MS" panose="020B0603020202020204" charset="0"/>
              <a:sym typeface="+mn-lt"/>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80035" y="1646555"/>
            <a:ext cx="5719445" cy="476694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6269355" y="1646555"/>
            <a:ext cx="5700395" cy="476694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1091492" y="746179"/>
            <a:ext cx="3266440" cy="368300"/>
          </a:xfrm>
          <a:prstGeom prst="rect">
            <a:avLst/>
          </a:prstGeom>
        </p:spPr>
        <p:txBody>
          <a:bodyPr wrap="none">
            <a:spAutoFit/>
          </a:bodyPr>
          <a:lstStyle/>
          <a:p>
            <a:pPr algn="ctr"/>
            <a:r>
              <a:rPr lang="en-IN" b="1">
                <a:solidFill>
                  <a:schemeClr val="bg1">
                    <a:lumMod val="50000"/>
                  </a:schemeClr>
                </a:solidFill>
                <a:latin typeface="Trebuchet MS" panose="020B0603020202020204" charset="0"/>
                <a:cs typeface="Trebuchet MS" panose="020B0603020202020204" charset="0"/>
                <a:sym typeface="+mn-lt"/>
              </a:rPr>
              <a:t>OTHER EVALUATION METRICS</a:t>
            </a:r>
            <a:endParaRPr lang="en-IN"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8" name="矩形 33"/>
          <p:cNvSpPr/>
          <p:nvPr/>
        </p:nvSpPr>
        <p:spPr>
          <a:xfrm>
            <a:off x="839714" y="2216204"/>
            <a:ext cx="1938655" cy="460375"/>
          </a:xfrm>
          <a:prstGeom prst="rect">
            <a:avLst/>
          </a:prstGeom>
        </p:spPr>
        <p:txBody>
          <a:bodyPr wrap="none">
            <a:spAutoFit/>
          </a:bodyPr>
          <a:lstStyle/>
          <a:p>
            <a:pPr algn="just"/>
            <a:r>
              <a:rPr lang="en-IN" sz="2400" b="1">
                <a:solidFill>
                  <a:schemeClr val="bg1"/>
                </a:solidFill>
                <a:latin typeface="Trebuchet MS" panose="020B0603020202020204" charset="0"/>
                <a:cs typeface="Trebuchet MS" panose="020B0603020202020204" charset="0"/>
                <a:sym typeface="+mn-lt"/>
              </a:rPr>
              <a:t>CLUSTERING</a:t>
            </a:r>
            <a:endParaRPr lang="en-IN" sz="2400" b="1">
              <a:solidFill>
                <a:schemeClr val="bg1"/>
              </a:solidFill>
              <a:latin typeface="Trebuchet MS" panose="020B0603020202020204" charset="0"/>
              <a:ea typeface="+mj-ea"/>
              <a:cs typeface="Trebuchet MS" panose="020B0603020202020204" charset="0"/>
              <a:sym typeface="+mn-lt"/>
            </a:endParaRPr>
          </a:p>
        </p:txBody>
      </p:sp>
      <p:sp>
        <p:nvSpPr>
          <p:cNvPr id="9" name="矩形 33"/>
          <p:cNvSpPr/>
          <p:nvPr/>
        </p:nvSpPr>
        <p:spPr>
          <a:xfrm>
            <a:off x="1633147" y="4965754"/>
            <a:ext cx="4071620" cy="922020"/>
          </a:xfrm>
          <a:prstGeom prst="rect">
            <a:avLst/>
          </a:prstGeom>
        </p:spPr>
        <p:txBody>
          <a:bodyPr wrap="none">
            <a:spAutoFit/>
          </a:bodyPr>
          <a:p>
            <a:pPr marL="342900" indent="-342900" algn="l">
              <a:buFont typeface="+mj-lt"/>
              <a:buAutoNum type="romanLcPeriod"/>
            </a:pPr>
            <a:r>
              <a:rPr lang="en-IN" b="1">
                <a:solidFill>
                  <a:schemeClr val="bg1"/>
                </a:solidFill>
                <a:latin typeface="Trebuchet MS" panose="020B0603020202020204" charset="0"/>
                <a:cs typeface="Trebuchet MS" panose="020B0603020202020204" charset="0"/>
                <a:sym typeface="+mn-lt"/>
              </a:rPr>
              <a:t>CV Error</a:t>
            </a:r>
            <a:endParaRPr lang="en-IN" b="1">
              <a:solidFill>
                <a:schemeClr val="bg1"/>
              </a:solidFill>
              <a:latin typeface="Trebuchet MS" panose="020B0603020202020204" charset="0"/>
              <a:cs typeface="Trebuchet MS" panose="020B0603020202020204" charset="0"/>
              <a:sym typeface="+mn-lt"/>
            </a:endParaRPr>
          </a:p>
          <a:p>
            <a:pPr marL="342900" indent="-342900" algn="l">
              <a:buFont typeface="+mj-lt"/>
              <a:buAutoNum type="romanLcPeriod"/>
            </a:pPr>
            <a:r>
              <a:rPr lang="en-IN" b="1">
                <a:solidFill>
                  <a:schemeClr val="bg1"/>
                </a:solidFill>
                <a:latin typeface="Trebuchet MS" panose="020B0603020202020204" charset="0"/>
                <a:ea typeface="+mj-ea"/>
                <a:cs typeface="Trebuchet MS" panose="020B0603020202020204" charset="0"/>
                <a:sym typeface="+mn-lt"/>
              </a:rPr>
              <a:t>Heuristic Methods to calculate 'k'</a:t>
            </a:r>
            <a:endParaRPr lang="en-IN" b="1">
              <a:solidFill>
                <a:schemeClr val="bg1"/>
              </a:solidFill>
              <a:latin typeface="Trebuchet MS" panose="020B0603020202020204" charset="0"/>
              <a:ea typeface="+mj-ea"/>
              <a:cs typeface="Trebuchet MS" panose="020B0603020202020204" charset="0"/>
              <a:sym typeface="+mn-lt"/>
            </a:endParaRPr>
          </a:p>
          <a:p>
            <a:pPr marL="342900" indent="-342900" algn="l">
              <a:buFont typeface="+mj-lt"/>
              <a:buAutoNum type="romanLcPeriod"/>
            </a:pPr>
            <a:r>
              <a:rPr lang="en-IN" b="1">
                <a:solidFill>
                  <a:schemeClr val="bg1"/>
                </a:solidFill>
                <a:latin typeface="Trebuchet MS" panose="020B0603020202020204" charset="0"/>
                <a:ea typeface="+mj-ea"/>
                <a:cs typeface="Trebuchet MS" panose="020B0603020202020204" charset="0"/>
                <a:sym typeface="+mn-lt"/>
              </a:rPr>
              <a:t>BLEU (NLP)</a:t>
            </a:r>
            <a:endParaRPr lang="en-IN" b="1">
              <a:solidFill>
                <a:schemeClr val="bg1"/>
              </a:solidFill>
              <a:latin typeface="Trebuchet MS" panose="020B0603020202020204" charset="0"/>
              <a:ea typeface="+mj-ea"/>
              <a:cs typeface="Trebuchet MS" panose="020B0603020202020204" charset="0"/>
              <a:sym typeface="+mn-lt"/>
            </a:endParaRPr>
          </a:p>
        </p:txBody>
      </p:sp>
      <p:sp>
        <p:nvSpPr>
          <p:cNvPr id="10" name="矩形 33"/>
          <p:cNvSpPr/>
          <p:nvPr/>
        </p:nvSpPr>
        <p:spPr>
          <a:xfrm>
            <a:off x="1790945" y="2776909"/>
            <a:ext cx="2870835" cy="1476375"/>
          </a:xfrm>
          <a:prstGeom prst="rect">
            <a:avLst/>
          </a:prstGeom>
        </p:spPr>
        <p:txBody>
          <a:bodyPr wrap="none">
            <a:spAutoFit/>
          </a:bodyPr>
          <a:lstStyle/>
          <a:p>
            <a:pPr marL="342900" indent="-342900" algn="l">
              <a:buFont typeface="+mj-lt"/>
              <a:buAutoNum type="romanLcPeriod"/>
            </a:pPr>
            <a:r>
              <a:rPr lang="en-IN" b="1">
                <a:solidFill>
                  <a:schemeClr val="bg1"/>
                </a:solidFill>
                <a:latin typeface="Trebuchet MS" panose="020B0603020202020204" charset="0"/>
                <a:ea typeface="+mj-ea"/>
                <a:cs typeface="Trebuchet MS" panose="020B0603020202020204" charset="0"/>
                <a:sym typeface="+mn-lt"/>
              </a:rPr>
              <a:t>Rand Index</a:t>
            </a:r>
            <a:endParaRPr lang="en-IN" b="1">
              <a:solidFill>
                <a:schemeClr val="bg1"/>
              </a:solidFill>
              <a:latin typeface="Trebuchet MS" panose="020B0603020202020204" charset="0"/>
              <a:ea typeface="+mj-ea"/>
              <a:cs typeface="Trebuchet MS" panose="020B0603020202020204" charset="0"/>
              <a:sym typeface="+mn-lt"/>
            </a:endParaRPr>
          </a:p>
          <a:p>
            <a:pPr marL="342900" indent="-342900" algn="l">
              <a:buFont typeface="+mj-lt"/>
              <a:buAutoNum type="romanLcPeriod"/>
            </a:pPr>
            <a:r>
              <a:rPr lang="en-IN" b="1">
                <a:solidFill>
                  <a:schemeClr val="bg1"/>
                </a:solidFill>
                <a:latin typeface="Trebuchet MS" panose="020B0603020202020204" charset="0"/>
                <a:ea typeface="+mj-ea"/>
                <a:cs typeface="Trebuchet MS" panose="020B0603020202020204" charset="0"/>
                <a:sym typeface="+mn-lt"/>
              </a:rPr>
              <a:t>Mutual Information</a:t>
            </a:r>
            <a:endParaRPr lang="en-IN" b="1">
              <a:solidFill>
                <a:schemeClr val="bg1"/>
              </a:solidFill>
              <a:latin typeface="Trebuchet MS" panose="020B0603020202020204" charset="0"/>
              <a:ea typeface="+mj-ea"/>
              <a:cs typeface="Trebuchet MS" panose="020B0603020202020204" charset="0"/>
              <a:sym typeface="+mn-lt"/>
            </a:endParaRPr>
          </a:p>
          <a:p>
            <a:pPr marL="342900" indent="-342900" algn="l">
              <a:buFont typeface="+mj-lt"/>
              <a:buAutoNum type="romanLcPeriod"/>
            </a:pPr>
            <a:r>
              <a:rPr lang="en-IN" b="1">
                <a:solidFill>
                  <a:schemeClr val="bg1"/>
                </a:solidFill>
                <a:latin typeface="Trebuchet MS" panose="020B0603020202020204" charset="0"/>
                <a:ea typeface="+mj-ea"/>
                <a:cs typeface="Trebuchet MS" panose="020B0603020202020204" charset="0"/>
                <a:sym typeface="+mn-lt"/>
              </a:rPr>
              <a:t>Davies-Bouldin Index</a:t>
            </a:r>
            <a:endParaRPr lang="en-IN" b="1">
              <a:solidFill>
                <a:schemeClr val="bg1"/>
              </a:solidFill>
              <a:latin typeface="Trebuchet MS" panose="020B0603020202020204" charset="0"/>
              <a:ea typeface="+mj-ea"/>
              <a:cs typeface="Trebuchet MS" panose="020B0603020202020204" charset="0"/>
              <a:sym typeface="+mn-lt"/>
            </a:endParaRPr>
          </a:p>
          <a:p>
            <a:pPr marL="342900" indent="-342900" algn="l">
              <a:buFont typeface="+mj-lt"/>
              <a:buAutoNum type="romanLcPeriod"/>
            </a:pPr>
            <a:r>
              <a:rPr lang="en-IN" b="1">
                <a:solidFill>
                  <a:schemeClr val="bg1"/>
                </a:solidFill>
                <a:latin typeface="Trebuchet MS" panose="020B0603020202020204" charset="0"/>
                <a:ea typeface="+mj-ea"/>
                <a:cs typeface="Trebuchet MS" panose="020B0603020202020204" charset="0"/>
                <a:sym typeface="+mn-lt"/>
              </a:rPr>
              <a:t>Dunn Index</a:t>
            </a:r>
            <a:endParaRPr lang="en-IN" b="1">
              <a:solidFill>
                <a:schemeClr val="bg1"/>
              </a:solidFill>
              <a:latin typeface="Trebuchet MS" panose="020B0603020202020204" charset="0"/>
              <a:ea typeface="+mj-ea"/>
              <a:cs typeface="Trebuchet MS" panose="020B0603020202020204" charset="0"/>
              <a:sym typeface="+mn-lt"/>
            </a:endParaRPr>
          </a:p>
          <a:p>
            <a:pPr marL="342900" indent="-342900" algn="l">
              <a:buFont typeface="+mj-lt"/>
              <a:buAutoNum type="romanLcPeriod"/>
            </a:pPr>
            <a:r>
              <a:rPr lang="en-IN" b="1">
                <a:solidFill>
                  <a:schemeClr val="bg1"/>
                </a:solidFill>
                <a:latin typeface="Trebuchet MS" panose="020B0603020202020204" charset="0"/>
                <a:ea typeface="+mj-ea"/>
                <a:cs typeface="Trebuchet MS" panose="020B0603020202020204" charset="0"/>
                <a:sym typeface="+mn-lt"/>
              </a:rPr>
              <a:t>Silhouette Coefficient</a:t>
            </a:r>
            <a:endParaRPr lang="en-IN" b="1">
              <a:solidFill>
                <a:schemeClr val="bg1"/>
              </a:solidFill>
              <a:latin typeface="Trebuchet MS" panose="020B0603020202020204" charset="0"/>
              <a:ea typeface="+mj-ea"/>
              <a:cs typeface="Trebuchet MS" panose="020B0603020202020204" charset="0"/>
              <a:sym typeface="+mn-lt"/>
            </a:endParaRPr>
          </a:p>
        </p:txBody>
      </p:sp>
      <p:sp>
        <p:nvSpPr>
          <p:cNvPr id="11" name="矩形 33"/>
          <p:cNvSpPr/>
          <p:nvPr/>
        </p:nvSpPr>
        <p:spPr>
          <a:xfrm>
            <a:off x="850827" y="4379014"/>
            <a:ext cx="1151890" cy="460375"/>
          </a:xfrm>
          <a:prstGeom prst="rect">
            <a:avLst/>
          </a:prstGeom>
        </p:spPr>
        <p:txBody>
          <a:bodyPr wrap="none">
            <a:spAutoFit/>
          </a:bodyPr>
          <a:p>
            <a:pPr algn="ctr"/>
            <a:r>
              <a:rPr lang="en-IN" sz="2400" b="1">
                <a:solidFill>
                  <a:schemeClr val="bg1"/>
                </a:solidFill>
                <a:latin typeface="Trebuchet MS" panose="020B0603020202020204" charset="0"/>
                <a:cs typeface="Trebuchet MS" panose="020B0603020202020204" charset="0"/>
                <a:sym typeface="+mn-lt"/>
              </a:rPr>
              <a:t>OTHER</a:t>
            </a:r>
            <a:endParaRPr lang="en-IN" sz="2400" b="1">
              <a:solidFill>
                <a:schemeClr val="bg1"/>
              </a:solidFill>
              <a:latin typeface="Trebuchet MS" panose="020B0603020202020204" charset="0"/>
              <a:ea typeface="+mj-ea"/>
              <a:cs typeface="Trebuchet MS" panose="020B0603020202020204" charset="0"/>
              <a:sym typeface="+mn-lt"/>
            </a:endParaRPr>
          </a:p>
        </p:txBody>
      </p:sp>
      <p:pic>
        <p:nvPicPr>
          <p:cNvPr id="12" name="Content Placeholder 11"/>
          <p:cNvPicPr>
            <a:picLocks noChangeAspect="1"/>
          </p:cNvPicPr>
          <p:nvPr>
            <p:ph idx="1"/>
          </p:nvPr>
        </p:nvPicPr>
        <p:blipFill>
          <a:blip r:embed="rId1"/>
          <a:stretch>
            <a:fillRect/>
          </a:stretch>
        </p:blipFill>
        <p:spPr>
          <a:xfrm>
            <a:off x="6269355" y="1646555"/>
            <a:ext cx="5700395" cy="4766945"/>
          </a:xfrm>
          <a:prstGeom prst="rect">
            <a:avLst/>
          </a:prstGeom>
          <a:ln w="38100">
            <a:solidFill>
              <a:schemeClr val="tx1"/>
            </a:solid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图片 19"/>
          <p:cNvPicPr>
            <a:picLocks noChangeAspect="1"/>
          </p:cNvPicPr>
          <p:nvPr/>
        </p:nvPicPr>
        <p:blipFill rotWithShape="1">
          <a:blip r:embed="rId1">
            <a:extLst>
              <a:ext uri="{28A0092B-C50C-407E-A947-70E740481C1C}">
                <a14:useLocalDpi xmlns:a14="http://schemas.microsoft.com/office/drawing/2010/main" val="0"/>
              </a:ext>
            </a:extLst>
          </a:blip>
          <a:srcRect l="56887" t="7865" r="2101" b="7865"/>
          <a:stretch>
            <a:fillRect/>
          </a:stretch>
        </p:blipFill>
        <p:spPr>
          <a:xfrm>
            <a:off x="0" y="0"/>
            <a:ext cx="5609590" cy="6858000"/>
          </a:xfrm>
          <a:prstGeom prst="rect">
            <a:avLst/>
          </a:prstGeom>
        </p:spPr>
      </p:pic>
      <p:sp>
        <p:nvSpPr>
          <p:cNvPr id="4" name="矩形 3"/>
          <p:cNvSpPr/>
          <p:nvPr/>
        </p:nvSpPr>
        <p:spPr>
          <a:xfrm>
            <a:off x="0" y="-14605"/>
            <a:ext cx="4346575" cy="6887845"/>
          </a:xfrm>
          <a:prstGeom prst="rect">
            <a:avLst/>
          </a:prstGeom>
          <a:solidFill>
            <a:srgbClr val="6496A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Bahnschrift Light" panose="020B0502040204020203" charset="0"/>
              <a:ea typeface="+mn-ea"/>
              <a:cs typeface="Bahnschrift Light" panose="020B0502040204020203" charset="0"/>
            </a:endParaRPr>
          </a:p>
        </p:txBody>
      </p:sp>
      <p:sp>
        <p:nvSpPr>
          <p:cNvPr id="7" name="矩形 6"/>
          <p:cNvSpPr/>
          <p:nvPr/>
        </p:nvSpPr>
        <p:spPr>
          <a:xfrm>
            <a:off x="6966913" y="639950"/>
            <a:ext cx="683260" cy="683260"/>
          </a:xfrm>
          <a:prstGeom prst="rect">
            <a:avLst/>
          </a:prstGeom>
          <a:solidFill>
            <a:srgbClr val="558C9C"/>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Bahnschrift Light" panose="020B0502040204020203" charset="0"/>
                <a:ea typeface="Arial" panose="020B0604020202020204" pitchFamily="34" charset="0"/>
                <a:cs typeface="Bahnschrift Light" panose="020B0502040204020203" charset="0"/>
              </a:rPr>
              <a:t>01</a:t>
            </a:r>
            <a:endParaRPr lang="en-US" altLang="zh-CN" sz="2800" b="1">
              <a:solidFill>
                <a:schemeClr val="bg1"/>
              </a:solidFill>
              <a:latin typeface="Bahnschrift Light" panose="020B0502040204020203" charset="0"/>
              <a:ea typeface="Arial" panose="020B0604020202020204" pitchFamily="34" charset="0"/>
              <a:cs typeface="Bahnschrift Light" panose="020B0502040204020203" charset="0"/>
            </a:endParaRPr>
          </a:p>
        </p:txBody>
      </p:sp>
      <p:sp>
        <p:nvSpPr>
          <p:cNvPr id="8" name="矩形 7"/>
          <p:cNvSpPr/>
          <p:nvPr/>
        </p:nvSpPr>
        <p:spPr>
          <a:xfrm>
            <a:off x="6966913" y="2277076"/>
            <a:ext cx="683260" cy="683260"/>
          </a:xfrm>
          <a:prstGeom prst="rect">
            <a:avLst/>
          </a:prstGeom>
          <a:solidFill>
            <a:srgbClr val="558C9C"/>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Bahnschrift Light" panose="020B0502040204020203" charset="0"/>
                <a:ea typeface="Arial" panose="020B0604020202020204" pitchFamily="34" charset="0"/>
                <a:cs typeface="Bahnschrift Light" panose="020B0502040204020203" charset="0"/>
              </a:rPr>
              <a:t>02</a:t>
            </a:r>
            <a:endParaRPr lang="en-US" altLang="zh-CN" sz="2800" b="1">
              <a:solidFill>
                <a:schemeClr val="bg1"/>
              </a:solidFill>
              <a:latin typeface="Bahnschrift Light" panose="020B0502040204020203" charset="0"/>
              <a:ea typeface="Arial" panose="020B0604020202020204" pitchFamily="34" charset="0"/>
              <a:cs typeface="Bahnschrift Light" panose="020B0502040204020203" charset="0"/>
            </a:endParaRPr>
          </a:p>
        </p:txBody>
      </p:sp>
      <p:sp>
        <p:nvSpPr>
          <p:cNvPr id="9" name="矩形 8"/>
          <p:cNvSpPr/>
          <p:nvPr/>
        </p:nvSpPr>
        <p:spPr>
          <a:xfrm>
            <a:off x="6966913" y="3914202"/>
            <a:ext cx="683260" cy="683260"/>
          </a:xfrm>
          <a:prstGeom prst="rect">
            <a:avLst/>
          </a:prstGeom>
          <a:solidFill>
            <a:srgbClr val="558C9C"/>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Bahnschrift Light" panose="020B0502040204020203" charset="0"/>
                <a:ea typeface="Arial" panose="020B0604020202020204" pitchFamily="34" charset="0"/>
                <a:cs typeface="Bahnschrift Light" panose="020B0502040204020203" charset="0"/>
              </a:rPr>
              <a:t>03</a:t>
            </a:r>
            <a:endParaRPr lang="en-US" altLang="zh-CN" sz="2800" b="1">
              <a:solidFill>
                <a:schemeClr val="bg1"/>
              </a:solidFill>
              <a:latin typeface="Bahnschrift Light" panose="020B0502040204020203" charset="0"/>
              <a:ea typeface="Arial" panose="020B0604020202020204" pitchFamily="34" charset="0"/>
              <a:cs typeface="Bahnschrift Light" panose="020B0502040204020203" charset="0"/>
            </a:endParaRPr>
          </a:p>
        </p:txBody>
      </p:sp>
      <p:sp>
        <p:nvSpPr>
          <p:cNvPr id="10" name="矩形 9"/>
          <p:cNvSpPr/>
          <p:nvPr/>
        </p:nvSpPr>
        <p:spPr>
          <a:xfrm>
            <a:off x="6967165" y="5579267"/>
            <a:ext cx="683260" cy="683260"/>
          </a:xfrm>
          <a:prstGeom prst="rect">
            <a:avLst/>
          </a:prstGeom>
          <a:solidFill>
            <a:srgbClr val="558C9C"/>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Bahnschrift Light" panose="020B0502040204020203" charset="0"/>
                <a:ea typeface="Arial" panose="020B0604020202020204" pitchFamily="34" charset="0"/>
                <a:cs typeface="Bahnschrift Light" panose="020B0502040204020203" charset="0"/>
              </a:rPr>
              <a:t>04</a:t>
            </a:r>
            <a:endParaRPr lang="en-US" altLang="zh-CN" sz="2800" b="1">
              <a:solidFill>
                <a:schemeClr val="bg1"/>
              </a:solidFill>
              <a:latin typeface="Bahnschrift Light" panose="020B0502040204020203" charset="0"/>
              <a:ea typeface="Arial" panose="020B0604020202020204" pitchFamily="34" charset="0"/>
              <a:cs typeface="Bahnschrift Light" panose="020B0502040204020203" charset="0"/>
            </a:endParaRPr>
          </a:p>
        </p:txBody>
      </p:sp>
      <p:sp>
        <p:nvSpPr>
          <p:cNvPr id="11" name="矩形 10"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7825803" y="639899"/>
            <a:ext cx="2947670" cy="583565"/>
          </a:xfrm>
          <a:prstGeom prst="rect">
            <a:avLst/>
          </a:prstGeom>
        </p:spPr>
        <p:txBody>
          <a:bodyPr wrap="none">
            <a:spAutoFit/>
          </a:bodyPr>
          <a:lstStyle/>
          <a:p>
            <a:r>
              <a:rPr lang="en-IN" altLang="zh-CN" sz="3200" b="1">
                <a:solidFill>
                  <a:srgbClr val="558C9C"/>
                </a:solidFill>
                <a:latin typeface="Bahnschrift Light" panose="020B0502040204020203" charset="0"/>
                <a:ea typeface="+mj-ea"/>
                <a:cs typeface="Bahnschrift Light" panose="020B0502040204020203" charset="0"/>
                <a:sym typeface="+mn-lt"/>
              </a:rPr>
              <a:t>INTRODUCTION</a:t>
            </a:r>
            <a:endParaRPr lang="en-IN" altLang="zh-CN" sz="3200" b="1">
              <a:solidFill>
                <a:srgbClr val="558C9C"/>
              </a:solidFill>
              <a:latin typeface="Bahnschrift Light" panose="020B0502040204020203" charset="0"/>
              <a:ea typeface="+mj-ea"/>
              <a:cs typeface="Bahnschrift Light" panose="020B0502040204020203" charset="0"/>
              <a:sym typeface="+mn-lt"/>
            </a:endParaRPr>
          </a:p>
        </p:txBody>
      </p:sp>
      <p:sp>
        <p:nvSpPr>
          <p:cNvPr id="12" name="矩形 1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7825803" y="2196693"/>
            <a:ext cx="4258310" cy="583565"/>
          </a:xfrm>
          <a:prstGeom prst="rect">
            <a:avLst/>
          </a:prstGeom>
        </p:spPr>
        <p:txBody>
          <a:bodyPr wrap="none">
            <a:spAutoFit/>
          </a:bodyPr>
          <a:lstStyle/>
          <a:p>
            <a:r>
              <a:rPr lang="en-IN" altLang="zh-CN" sz="3200" b="1">
                <a:solidFill>
                  <a:srgbClr val="558C9C"/>
                </a:solidFill>
                <a:latin typeface="Bahnschrift Light" panose="020B0502040204020203" charset="0"/>
                <a:ea typeface="+mj-ea"/>
                <a:cs typeface="Bahnschrift Light" panose="020B0502040204020203" charset="0"/>
                <a:sym typeface="+mn-lt"/>
              </a:rPr>
              <a:t>EVALUATION METRICS</a:t>
            </a:r>
            <a:endParaRPr lang="en-IN" altLang="zh-CN" sz="3200" b="1">
              <a:solidFill>
                <a:srgbClr val="558C9C"/>
              </a:solidFill>
              <a:latin typeface="Bahnschrift Light" panose="020B0502040204020203" charset="0"/>
              <a:ea typeface="+mj-ea"/>
              <a:cs typeface="Bahnschrift Light" panose="020B0502040204020203" charset="0"/>
              <a:sym typeface="+mn-lt"/>
            </a:endParaRPr>
          </a:p>
        </p:txBody>
      </p:sp>
      <p:sp>
        <p:nvSpPr>
          <p:cNvPr id="13" name="矩形 12"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7825803" y="3914350"/>
            <a:ext cx="2646680" cy="583565"/>
          </a:xfrm>
          <a:prstGeom prst="rect">
            <a:avLst/>
          </a:prstGeom>
        </p:spPr>
        <p:txBody>
          <a:bodyPr wrap="none">
            <a:spAutoFit/>
          </a:bodyPr>
          <a:lstStyle/>
          <a:p>
            <a:r>
              <a:rPr lang="en-IN" altLang="zh-CN" sz="3200" b="1">
                <a:solidFill>
                  <a:srgbClr val="558C9C"/>
                </a:solidFill>
                <a:latin typeface="Bahnschrift Light" panose="020B0502040204020203" charset="0"/>
                <a:ea typeface="+mj-ea"/>
                <a:cs typeface="Bahnschrift Light" panose="020B0502040204020203" charset="0"/>
                <a:sym typeface="+mn-lt"/>
              </a:rPr>
              <a:t>CONCLUSION</a:t>
            </a:r>
            <a:endParaRPr lang="en-IN" altLang="zh-CN" sz="3200" b="1">
              <a:solidFill>
                <a:srgbClr val="558C9C"/>
              </a:solidFill>
              <a:latin typeface="Bahnschrift Light" panose="020B0502040204020203" charset="0"/>
              <a:ea typeface="+mj-ea"/>
              <a:cs typeface="Bahnschrift Light" panose="020B0502040204020203" charset="0"/>
              <a:sym typeface="+mn-lt"/>
            </a:endParaRPr>
          </a:p>
        </p:txBody>
      </p:sp>
      <p:sp>
        <p:nvSpPr>
          <p:cNvPr id="14" name="矩形 13"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7825803" y="5579053"/>
            <a:ext cx="2705100" cy="583565"/>
          </a:xfrm>
          <a:prstGeom prst="rect">
            <a:avLst/>
          </a:prstGeom>
        </p:spPr>
        <p:txBody>
          <a:bodyPr wrap="none">
            <a:spAutoFit/>
          </a:bodyPr>
          <a:lstStyle/>
          <a:p>
            <a:r>
              <a:rPr lang="en-IN" altLang="zh-CN" sz="3200" b="1">
                <a:solidFill>
                  <a:srgbClr val="6496A4"/>
                </a:solidFill>
                <a:latin typeface="Bahnschrift Light" panose="020B0502040204020203" charset="0"/>
                <a:ea typeface="+mj-ea"/>
                <a:cs typeface="Bahnschrift Light" panose="020B0502040204020203" charset="0"/>
                <a:sym typeface="+mn-lt"/>
              </a:rPr>
              <a:t>REFERENCES</a:t>
            </a:r>
            <a:endParaRPr lang="en-IN" altLang="zh-CN" sz="3200" b="1">
              <a:solidFill>
                <a:srgbClr val="6496A4"/>
              </a:solidFill>
              <a:latin typeface="Bahnschrift Light" panose="020B0502040204020203" charset="0"/>
              <a:ea typeface="+mj-ea"/>
              <a:cs typeface="Bahnschrift Light" panose="020B0502040204020203" charset="0"/>
              <a:sym typeface="+mn-lt"/>
            </a:endParaRPr>
          </a:p>
        </p:txBody>
      </p:sp>
      <p:sp>
        <p:nvSpPr>
          <p:cNvPr id="19" name="文本框 5"/>
          <p:cNvSpPr txBox="1"/>
          <p:nvPr/>
        </p:nvSpPr>
        <p:spPr>
          <a:xfrm>
            <a:off x="341617" y="2960492"/>
            <a:ext cx="3138805" cy="829945"/>
          </a:xfrm>
          <a:prstGeom prst="rect">
            <a:avLst/>
          </a:prstGeom>
          <a:noFill/>
          <a:ln w="9525">
            <a:noFill/>
          </a:ln>
        </p:spPr>
        <p:txBody>
          <a:bodyPr wrap="none">
            <a:spAutoFit/>
          </a:bodyPr>
          <a:lstStyle/>
          <a:p>
            <a:r>
              <a:rPr lang="en-US" altLang="zh-CN" sz="4800" b="1" dirty="0">
                <a:solidFill>
                  <a:schemeClr val="bg1"/>
                </a:solidFill>
                <a:latin typeface="Bahnschrift Light" panose="020B0502040204020203" charset="0"/>
                <a:ea typeface="Arial" panose="020B0604020202020204" pitchFamily="34" charset="0"/>
                <a:cs typeface="Bahnschrift Light" panose="020B0502040204020203" charset="0"/>
              </a:rPr>
              <a:t>CONTENTS</a:t>
            </a:r>
            <a:endParaRPr lang="en-US" altLang="zh-CN" sz="4800" b="1" dirty="0">
              <a:solidFill>
                <a:schemeClr val="bg1"/>
              </a:solidFill>
              <a:latin typeface="Bahnschrift Light" panose="020B0502040204020203" charset="0"/>
              <a:ea typeface="Arial" panose="020B0604020202020204" pitchFamily="34" charset="0"/>
              <a:cs typeface="Bahnschrift Light" panose="020B0502040204020203" charset="0"/>
            </a:endParaRPr>
          </a:p>
        </p:txBody>
      </p:sp>
      <p:cxnSp>
        <p:nvCxnSpPr>
          <p:cNvPr id="3" name="直接连接符 2"/>
          <p:cNvCxnSpPr/>
          <p:nvPr/>
        </p:nvCxnSpPr>
        <p:spPr>
          <a:xfrm>
            <a:off x="478382" y="4164365"/>
            <a:ext cx="4425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7865" b="7865"/>
          <a:stretch>
            <a:fillRect/>
          </a:stretch>
        </p:blipFill>
        <p:spPr>
          <a:xfrm>
            <a:off x="1875762" y="0"/>
            <a:ext cx="12202595" cy="6858000"/>
          </a:xfrm>
          <a:prstGeom prst="rect">
            <a:avLst/>
          </a:prstGeom>
        </p:spPr>
      </p:pic>
      <p:sp>
        <p:nvSpPr>
          <p:cNvPr id="64" name="矩形 63"/>
          <p:cNvSpPr/>
          <p:nvPr/>
        </p:nvSpPr>
        <p:spPr>
          <a:xfrm>
            <a:off x="-10596" y="0"/>
            <a:ext cx="5064768" cy="6858000"/>
          </a:xfrm>
          <a:prstGeom prst="rect">
            <a:avLst/>
          </a:prstGeom>
          <a:solidFill>
            <a:srgbClr val="6496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a:p>
        </p:txBody>
      </p:sp>
      <p:sp>
        <p:nvSpPr>
          <p:cNvPr id="75" name="文本框 74"/>
          <p:cNvSpPr txBox="1"/>
          <p:nvPr/>
        </p:nvSpPr>
        <p:spPr>
          <a:xfrm>
            <a:off x="416257" y="5436977"/>
            <a:ext cx="1429674" cy="306705"/>
          </a:xfrm>
          <a:prstGeom prst="rect">
            <a:avLst/>
          </a:prstGeom>
          <a:noFill/>
          <a:ln>
            <a:solidFill>
              <a:schemeClr val="bg1"/>
            </a:solidFill>
          </a:ln>
        </p:spPr>
        <p:txBody>
          <a:bodyPr wrap="square" rtlCol="0">
            <a:spAutoFit/>
          </a:bodyPr>
          <a:lstStyle/>
          <a:p>
            <a:pPr algn="dist"/>
            <a:r>
              <a:rPr lang="en-IN" altLang="en-US" sz="1400" dirty="0">
                <a:solidFill>
                  <a:schemeClr val="bg1"/>
                </a:solidFill>
                <a:latin typeface="Arial" panose="020B0604020202020204" pitchFamily="34" charset="0"/>
                <a:ea typeface="Arial" panose="020B0604020202020204" pitchFamily="34" charset="0"/>
              </a:rPr>
              <a:t>three</a:t>
            </a:r>
            <a:endParaRPr lang="en-IN" altLang="en-US" sz="1400" dirty="0">
              <a:solidFill>
                <a:schemeClr val="bg1"/>
              </a:solidFill>
              <a:latin typeface="Arial" panose="020B0604020202020204" pitchFamily="34" charset="0"/>
              <a:ea typeface="Arial" panose="020B0604020202020204" pitchFamily="34" charset="0"/>
            </a:endParaRPr>
          </a:p>
        </p:txBody>
      </p:sp>
      <p:sp>
        <p:nvSpPr>
          <p:cNvPr id="77" name="文本框 76"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txBox="1"/>
          <p:nvPr/>
        </p:nvSpPr>
        <p:spPr>
          <a:xfrm>
            <a:off x="416560" y="842645"/>
            <a:ext cx="4456430" cy="922020"/>
          </a:xfrm>
          <a:prstGeom prst="rect">
            <a:avLst/>
          </a:prstGeom>
          <a:noFill/>
        </p:spPr>
        <p:txBody>
          <a:bodyPr wrap="square" rtlCol="0">
            <a:spAutoFit/>
          </a:bodyPr>
          <a:lstStyle/>
          <a:p>
            <a:pPr algn="l"/>
            <a:r>
              <a:rPr lang="en-IN" altLang="zh-CN" sz="5400" b="1">
                <a:solidFill>
                  <a:schemeClr val="bg1"/>
                </a:solidFill>
                <a:latin typeface="Trebuchet MS" panose="020B0603020202020204" charset="0"/>
                <a:ea typeface="+mj-ea"/>
                <a:cs typeface="Trebuchet MS" panose="020B0603020202020204" charset="0"/>
              </a:rPr>
              <a:t>CONCLUSION</a:t>
            </a:r>
            <a:endParaRPr lang="en-IN" altLang="zh-CN" sz="5400" b="1">
              <a:solidFill>
                <a:schemeClr val="bg1"/>
              </a:solidFill>
              <a:latin typeface="Trebuchet MS" panose="020B0603020202020204" charset="0"/>
              <a:ea typeface="+mj-ea"/>
              <a:cs typeface="Trebuchet MS" panose="020B0603020202020204" charset="0"/>
            </a:endParaRPr>
          </a:p>
        </p:txBody>
      </p:sp>
      <p:cxnSp>
        <p:nvCxnSpPr>
          <p:cNvPr id="7" name="直接连接符 6"/>
          <p:cNvCxnSpPr/>
          <p:nvPr/>
        </p:nvCxnSpPr>
        <p:spPr>
          <a:xfrm>
            <a:off x="416243" y="5210468"/>
            <a:ext cx="97339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文本框 76"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txBox="1"/>
          <p:nvPr/>
        </p:nvSpPr>
        <p:spPr>
          <a:xfrm>
            <a:off x="416560" y="1859915"/>
            <a:ext cx="4279265" cy="3138170"/>
          </a:xfrm>
          <a:prstGeom prst="rect">
            <a:avLst/>
          </a:prstGeom>
          <a:noFill/>
        </p:spPr>
        <p:txBody>
          <a:bodyPr wrap="square" rtlCol="0">
            <a:spAutoFit/>
          </a:bodyPr>
          <a:p>
            <a:pPr algn="just"/>
            <a:r>
              <a:rPr lang="en-IN" altLang="zh-CN" b="1">
                <a:solidFill>
                  <a:schemeClr val="bg1"/>
                </a:solidFill>
                <a:latin typeface="Trebuchet MS" panose="020B0603020202020204" charset="0"/>
                <a:ea typeface="+mj-ea"/>
                <a:cs typeface="Trebuchet MS" panose="020B0603020202020204" charset="0"/>
                <a:sym typeface="+mn-ea"/>
              </a:rPr>
              <a:t>It is very important to use multiple evaluation metrics to evaluate your model. This is because a model may perform well using one measurement from one evaluation metric, but may perform poorly using another measurement from another evaluation metric. Using evaluation metrics are critical in ensuring that your model is operating correctly and optimally.</a:t>
            </a:r>
            <a:endParaRPr lang="en-IN" altLang="zh-CN" b="1">
              <a:solidFill>
                <a:schemeClr val="bg1"/>
              </a:solidFill>
              <a:latin typeface="Trebuchet MS" panose="020B0603020202020204" charset="0"/>
              <a:ea typeface="+mj-ea"/>
              <a:cs typeface="Trebuchet MS" panose="020B060302020202020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74695"/>
            <a:ext cx="2272030" cy="521970"/>
          </a:xfrm>
          <a:prstGeom prst="rect">
            <a:avLst/>
          </a:prstGeom>
        </p:spPr>
        <p:txBody>
          <a:bodyPr wrap="none">
            <a:spAutoFit/>
          </a:bodyPr>
          <a:lstStyle/>
          <a:p>
            <a:pPr algn="l"/>
            <a:r>
              <a:rPr lang="en-IN" altLang="zh-CN" sz="2800" b="1">
                <a:solidFill>
                  <a:srgbClr val="6496A4"/>
                </a:solidFill>
                <a:latin typeface="Trebuchet MS" panose="020B0603020202020204" charset="0"/>
                <a:ea typeface="+mj-ea"/>
                <a:cs typeface="Trebuchet MS" panose="020B0603020202020204" charset="0"/>
                <a:sym typeface="+mn-lt"/>
              </a:rPr>
              <a:t>REFERENCES</a:t>
            </a:r>
            <a:endParaRPr lang="en-IN" altLang="zh-CN" sz="2800" b="1">
              <a:solidFill>
                <a:srgbClr val="6496A4"/>
              </a:solidFill>
              <a:latin typeface="Trebuchet MS" panose="020B0603020202020204" charset="0"/>
              <a:ea typeface="+mj-ea"/>
              <a:cs typeface="Trebuchet MS" panose="020B0603020202020204" charset="0"/>
              <a:sym typeface="+mn-lt"/>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66065" y="1075055"/>
            <a:ext cx="5733415" cy="551497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6000115" y="1075055"/>
            <a:ext cx="5969635" cy="551497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33"/>
          <p:cNvSpPr/>
          <p:nvPr/>
        </p:nvSpPr>
        <p:spPr>
          <a:xfrm>
            <a:off x="367030" y="1309370"/>
            <a:ext cx="5538470" cy="5046345"/>
          </a:xfrm>
          <a:prstGeom prst="rect">
            <a:avLst/>
          </a:prstGeom>
          <a:ln w="38100">
            <a:solidFill>
              <a:schemeClr val="tx1"/>
            </a:solidFill>
          </a:ln>
        </p:spPr>
        <p:txBody>
          <a:bodyPr wrap="square">
            <a:spAutoFit/>
          </a:bodyPr>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[1]. N.V. Chawla, N. Japkowicz and A. Kolcz, “Editorial: Special issue on learning from imbalanced data</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sets”, SIGKDD Explorations, 6 (2004) 1-6. </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[2]. </a:t>
            </a:r>
            <a:r>
              <a:rPr lang="en-IN" sz="1150" b="1">
                <a:solidFill>
                  <a:schemeClr val="bg1"/>
                </a:solidFill>
                <a:latin typeface="Trebuchet MS" panose="020B0603020202020204" charset="0"/>
                <a:ea typeface="+mj-ea"/>
                <a:cs typeface="Trebuchet MS" panose="020B0603020202020204" charset="0"/>
                <a:sym typeface="+mn-lt"/>
              </a:rPr>
              <a:t>S. Garcia and F. Herrera, “Evolutionary training set selection to optimize C4.5 in imbalance</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problems”, in Proc. of 8th Int. Conference on Hybrid Intelligent Systems (HIS 2008), Washington,</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DC, USA, IEEE Computer Society, 2008, pp.567-572. </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[3]. </a:t>
            </a:r>
            <a:r>
              <a:rPr lang="en-IN" sz="1150" b="1">
                <a:solidFill>
                  <a:schemeClr val="bg1"/>
                </a:solidFill>
                <a:latin typeface="Trebuchet MS" panose="020B0603020202020204" charset="0"/>
                <a:ea typeface="+mj-ea"/>
                <a:cs typeface="Trebuchet MS" panose="020B0603020202020204" charset="0"/>
                <a:sym typeface="+mn-lt"/>
              </a:rPr>
              <a:t>D. J. Hand and R. J. Till, “A simple generalization of the area under the ROC curve to multiple class</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classification problems”, Machine Learning, 45 (2001) 171-186. </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[4]. </a:t>
            </a:r>
            <a:r>
              <a:rPr lang="en-IN" sz="1150" b="1">
                <a:solidFill>
                  <a:schemeClr val="bg1"/>
                </a:solidFill>
                <a:latin typeface="Trebuchet MS" panose="020B0603020202020204" charset="0"/>
                <a:ea typeface="+mj-ea"/>
                <a:cs typeface="Trebuchet MS" panose="020B0603020202020204" charset="0"/>
                <a:sym typeface="+mn-lt"/>
              </a:rPr>
              <a:t>M. Hossin, M. N. Sulaiman, A. Mustapha, N. Mustapha and R. W. Rahmat, “A Hybrid Evaluation</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Metric for Optimizing Classifier”, in Data Mining and Optimization (DMO), 2011 3rd Conference on,</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2011, pp. 165-170. </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[5]. </a:t>
            </a:r>
            <a:r>
              <a:rPr lang="en-IN" sz="1150" b="1">
                <a:solidFill>
                  <a:schemeClr val="bg1"/>
                </a:solidFill>
                <a:latin typeface="Trebuchet MS" panose="020B0603020202020204" charset="0"/>
                <a:ea typeface="+mj-ea"/>
                <a:cs typeface="Trebuchet MS" panose="020B0603020202020204" charset="0"/>
                <a:sym typeface="+mn-lt"/>
              </a:rPr>
              <a:t>J. Huang and C. X. Ling, “Using AUC and accuracy in evaluating learning algorithms”, IEEE</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Transactions on Knowledge Data Engineering, 17 (2005) 299-310. </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[6]. </a:t>
            </a:r>
            <a:r>
              <a:rPr lang="en-IN" sz="1150" b="1">
                <a:solidFill>
                  <a:schemeClr val="bg1"/>
                </a:solidFill>
                <a:latin typeface="Trebuchet MS" panose="020B0603020202020204" charset="0"/>
                <a:ea typeface="+mj-ea"/>
                <a:cs typeface="Trebuchet MS" panose="020B0603020202020204" charset="0"/>
                <a:sym typeface="+mn-lt"/>
              </a:rPr>
              <a:t>P. Lingras, and C. J. Butz, “Precision and recall in rough support vector machines”, in Proc. of the 2007 IEEE Int. Conference on Granular Computing (GRC 2007), Washington, DC, USA: IEEE Computer Society, 2007, pp.654-654.</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p:txBody>
      </p:sp>
      <p:sp>
        <p:nvSpPr>
          <p:cNvPr id="6" name="矩形 33"/>
          <p:cNvSpPr/>
          <p:nvPr/>
        </p:nvSpPr>
        <p:spPr>
          <a:xfrm>
            <a:off x="6090920" y="1309370"/>
            <a:ext cx="5734050" cy="5046345"/>
          </a:xfrm>
          <a:prstGeom prst="rect">
            <a:avLst/>
          </a:prstGeom>
          <a:ln w="38100">
            <a:solidFill>
              <a:schemeClr val="tx1"/>
            </a:solidFill>
          </a:ln>
        </p:spPr>
        <p:txBody>
          <a:bodyPr wrap="square">
            <a:spAutoFit/>
          </a:bodyPr>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[7]. </a:t>
            </a:r>
            <a:r>
              <a:rPr lang="en-IN" sz="1150" b="1">
                <a:solidFill>
                  <a:schemeClr val="bg1"/>
                </a:solidFill>
                <a:latin typeface="Trebuchet MS" panose="020B0603020202020204" charset="0"/>
                <a:ea typeface="+mj-ea"/>
                <a:cs typeface="Trebuchet MS" panose="020B0603020202020204" charset="0"/>
                <a:sym typeface="+mn-lt"/>
              </a:rPr>
              <a:t>D. J. C. MacKay, Information, Theory, Inference and Learning Algorithms. Cambridge, UK: Cambridge University Press, 2003. </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[8]. </a:t>
            </a:r>
            <a:r>
              <a:rPr lang="en-IN" sz="1150" b="1">
                <a:solidFill>
                  <a:schemeClr val="bg1"/>
                </a:solidFill>
                <a:latin typeface="Trebuchet MS" panose="020B0603020202020204" charset="0"/>
                <a:ea typeface="+mj-ea"/>
                <a:cs typeface="Trebuchet MS" panose="020B0603020202020204" charset="0"/>
                <a:sym typeface="+mn-lt"/>
              </a:rPr>
              <a:t>F. Provost, and P. Domingos, “Tree induction for probability-based ranking”. Machine Learning, 52</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(2003) 199-215.</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[9]. </a:t>
            </a:r>
            <a:r>
              <a:rPr lang="en-IN" sz="1150" b="1">
                <a:solidFill>
                  <a:schemeClr val="bg1"/>
                </a:solidFill>
                <a:latin typeface="Trebuchet MS" panose="020B0603020202020204" charset="0"/>
                <a:ea typeface="+mj-ea"/>
                <a:cs typeface="Trebuchet MS" panose="020B0603020202020204" charset="0"/>
                <a:sym typeface="+mn-lt"/>
              </a:rPr>
              <a:t>A. Rakotomamonyj, “Optimizing area under ROC with SVMs”, in J. Hernandez-Orallo, C. Ferri, N. Lachiche and P. A. Flach (Eds.) 1st Int. Workshop on ROC Analysis in Artificial Intelligence (ROCAI 2004), Valencia, Spain, 2004, pp. 71-80.</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[10]. </a:t>
            </a:r>
            <a:r>
              <a:rPr lang="en-IN" sz="1150" b="1">
                <a:solidFill>
                  <a:schemeClr val="bg1"/>
                </a:solidFill>
                <a:latin typeface="Trebuchet MS" panose="020B0603020202020204" charset="0"/>
                <a:ea typeface="+mj-ea"/>
                <a:cs typeface="Trebuchet MS" panose="020B0603020202020204" charset="0"/>
                <a:sym typeface="+mn-lt"/>
              </a:rPr>
              <a:t>R. Ranawana, and V. Palade, “Optimized precision-A new measure for classifier performance evaluation”, in Proc. of the IEEE World Congress on Evolutionary Computation (CEC 2006), 2006, pp. 2254-2261.</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[11]. </a:t>
            </a:r>
            <a:r>
              <a:rPr lang="en-IN" sz="1150" b="1">
                <a:solidFill>
                  <a:schemeClr val="bg1"/>
                </a:solidFill>
                <a:latin typeface="Trebuchet MS" panose="020B0603020202020204" charset="0"/>
                <a:ea typeface="+mj-ea"/>
                <a:cs typeface="Trebuchet MS" panose="020B0603020202020204" charset="0"/>
                <a:sym typeface="+mn-lt"/>
              </a:rPr>
              <a:t>S. Rosset, “Model selection via AUC”, in C. E. Brodley (Ed.) Proc. of the 21st Int. Conference on Machine Learning (ICML 2004), New York, NY, USA: ACM, 2004, pp. 89. 9-108.</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[12]. </a:t>
            </a:r>
            <a:r>
              <a:rPr lang="en-IN" sz="1150" b="1">
                <a:solidFill>
                  <a:schemeClr val="bg1"/>
                </a:solidFill>
                <a:latin typeface="Trebuchet MS" panose="020B0603020202020204" charset="0"/>
                <a:ea typeface="+mj-ea"/>
                <a:cs typeface="Trebuchet MS" panose="020B0603020202020204" charset="0"/>
                <a:sym typeface="+mn-lt"/>
              </a:rPr>
              <a:t>H. Wallach, “Evaluation metrics for hard classifiers”. Technical Report. (Ed.: Wallach, 2006)</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http://www.inference.phy.cam.ac.uk/hmw26/papers</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[13]. </a:t>
            </a:r>
            <a:r>
              <a:rPr lang="en-IN" sz="1150" b="1">
                <a:solidFill>
                  <a:schemeClr val="bg1"/>
                </a:solidFill>
                <a:latin typeface="Trebuchet MS" panose="020B0603020202020204" charset="0"/>
                <a:ea typeface="+mj-ea"/>
                <a:cs typeface="Trebuchet MS" panose="020B0603020202020204" charset="0"/>
                <a:sym typeface="+mn-lt"/>
              </a:rPr>
              <a:t>S. W. Wilson, “Mining oblique data with XCS”, in P. L. Lanzi, W. Stolzmann and S. W. Wilson (Eds.) Advances in Learning Classifier Systems: Third Int. Workshop (IWLCS 2000), Berlin, Heidelberg: Springer-Verlag, 2001, pp. 283-290.</a:t>
            </a:r>
            <a:endParaRPr lang="en-IN" sz="1150" b="1">
              <a:solidFill>
                <a:schemeClr val="bg1"/>
              </a:solidFill>
              <a:latin typeface="Trebuchet MS" panose="020B0603020202020204" charset="0"/>
              <a:ea typeface="+mj-ea"/>
              <a:cs typeface="Trebuchet MS" panose="020B0603020202020204" charset="0"/>
              <a:sym typeface="+mn-lt"/>
            </a:endParaRPr>
          </a:p>
          <a:p>
            <a:pPr indent="0" algn="just">
              <a:buFont typeface="+mj-lt"/>
              <a:buNone/>
            </a:pPr>
            <a:r>
              <a:rPr lang="en-IN" sz="1150" b="1">
                <a:solidFill>
                  <a:schemeClr val="bg1"/>
                </a:solidFill>
                <a:latin typeface="Trebuchet MS" panose="020B0603020202020204" charset="0"/>
                <a:ea typeface="+mj-ea"/>
                <a:cs typeface="Trebuchet MS" panose="020B0603020202020204" charset="0"/>
                <a:sym typeface="+mn-lt"/>
              </a:rPr>
              <a:t> </a:t>
            </a:r>
            <a:endParaRPr lang="en-IN" sz="1150" b="1">
              <a:solidFill>
                <a:schemeClr val="bg1"/>
              </a:solidFill>
              <a:latin typeface="Trebuchet MS" panose="020B0603020202020204" charset="0"/>
              <a:ea typeface="+mj-ea"/>
              <a:cs typeface="Trebuchet MS" panose="020B0603020202020204" charset="0"/>
              <a:sym typeface="+mn-l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7865" b="7865"/>
          <a:stretch>
            <a:fillRect/>
          </a:stretch>
        </p:blipFill>
        <p:spPr>
          <a:xfrm>
            <a:off x="-10596" y="0"/>
            <a:ext cx="12202595" cy="6858000"/>
          </a:xfrm>
          <a:prstGeom prst="rect">
            <a:avLst/>
          </a:prstGeom>
        </p:spPr>
      </p:pic>
      <p:sp>
        <p:nvSpPr>
          <p:cNvPr id="64" name="矩形 63"/>
          <p:cNvSpPr/>
          <p:nvPr/>
        </p:nvSpPr>
        <p:spPr>
          <a:xfrm>
            <a:off x="839788" y="684773"/>
            <a:ext cx="4918423" cy="5657317"/>
          </a:xfrm>
          <a:prstGeom prst="rect">
            <a:avLst/>
          </a:prstGeom>
          <a:solidFill>
            <a:srgbClr val="6496A4">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a:off x="2757949" y="4237396"/>
            <a:ext cx="97339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808990" y="1652905"/>
            <a:ext cx="4949825" cy="2584450"/>
          </a:xfrm>
          <a:prstGeom prst="rect">
            <a:avLst/>
          </a:prstGeom>
        </p:spPr>
        <p:txBody>
          <a:bodyPr wrap="square">
            <a:spAutoFit/>
          </a:bodyPr>
          <a:lstStyle/>
          <a:p>
            <a:pPr algn="ctr"/>
            <a:r>
              <a:rPr lang="en-US" altLang="zh-CN" sz="5400" b="1" spc="600">
                <a:solidFill>
                  <a:schemeClr val="bg1"/>
                </a:solidFill>
                <a:latin typeface="Trebuchet MS" panose="020B0603020202020204" charset="0"/>
                <a:cs typeface="Trebuchet MS" panose="020B0603020202020204" charset="0"/>
              </a:rPr>
              <a:t>Thank You For Watching</a:t>
            </a:r>
            <a:endParaRPr lang="en-US" altLang="zh-CN" sz="5400" b="1" spc="600">
              <a:solidFill>
                <a:schemeClr val="bg1"/>
              </a:solidFill>
              <a:latin typeface="Trebuchet MS" panose="020B0603020202020204" charset="0"/>
              <a:cs typeface="Trebuchet MS" panose="020B0603020202020204" charset="0"/>
            </a:endParaRPr>
          </a:p>
        </p:txBody>
      </p:sp>
      <p:sp>
        <p:nvSpPr>
          <p:cNvPr id="3" name="文本框 74"/>
          <p:cNvSpPr txBox="1"/>
          <p:nvPr/>
        </p:nvSpPr>
        <p:spPr>
          <a:xfrm>
            <a:off x="1068560" y="4503872"/>
            <a:ext cx="4460877" cy="275590"/>
          </a:xfrm>
          <a:prstGeom prst="rect">
            <a:avLst/>
          </a:prstGeom>
          <a:noFill/>
        </p:spPr>
        <p:txBody>
          <a:bodyPr wrap="square" rtlCol="0">
            <a:spAutoFit/>
          </a:bodyPr>
          <a:p>
            <a:pPr algn="dist"/>
            <a:r>
              <a:rPr lang="en-IN" altLang="en-US" sz="1200">
                <a:solidFill>
                  <a:schemeClr val="bg1"/>
                </a:solidFill>
                <a:latin typeface="Arial" panose="020B0604020202020204" pitchFamily="34" charset="0"/>
                <a:ea typeface="Arial" panose="020B0604020202020204" pitchFamily="34" charset="0"/>
              </a:rPr>
              <a:t>SEMINAR</a:t>
            </a:r>
            <a:endParaRPr lang="en-IN" altLang="en-US" sz="1200" dirty="0">
              <a:solidFill>
                <a:schemeClr val="bg1"/>
              </a:solidFill>
              <a:latin typeface="Arial" panose="020B0604020202020204" pitchFamily="34" charset="0"/>
              <a:ea typeface="Arial" panose="020B0604020202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4" name="AutoShape 4"/>
          <p:cNvSpPr/>
          <p:nvPr/>
        </p:nvSpPr>
        <p:spPr bwMode="auto">
          <a:xfrm>
            <a:off x="11040534" y="4785784"/>
            <a:ext cx="463551" cy="4656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35" name="组合 34"/>
          <p:cNvGrpSpPr/>
          <p:nvPr/>
        </p:nvGrpSpPr>
        <p:grpSpPr>
          <a:xfrm>
            <a:off x="10107678" y="4821767"/>
            <a:ext cx="478367" cy="389467"/>
            <a:chOff x="7550150" y="3613150"/>
            <a:chExt cx="358775" cy="292100"/>
          </a:xfrm>
          <a:solidFill>
            <a:schemeClr val="bg1"/>
          </a:solidFill>
        </p:grpSpPr>
        <p:sp>
          <p:nvSpPr>
            <p:cNvPr id="36" name="AutoShape 5"/>
            <p:cNvSpPr/>
            <p:nvPr/>
          </p:nvSpPr>
          <p:spPr bwMode="auto">
            <a:xfrm>
              <a:off x="7796213" y="3702050"/>
              <a:ext cx="68262" cy="90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37" name="AutoShape 6"/>
            <p:cNvSpPr/>
            <p:nvPr/>
          </p:nvSpPr>
          <p:spPr bwMode="auto">
            <a:xfrm>
              <a:off x="7550150" y="3613150"/>
              <a:ext cx="3587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38" name="Group 5"/>
          <p:cNvGrpSpPr/>
          <p:nvPr/>
        </p:nvGrpSpPr>
        <p:grpSpPr>
          <a:xfrm>
            <a:off x="9108781" y="4771490"/>
            <a:ext cx="478887" cy="479705"/>
            <a:chOff x="9145588" y="4435475"/>
            <a:chExt cx="464344" cy="465138"/>
          </a:xfrm>
          <a:solidFill>
            <a:schemeClr val="bg1"/>
          </a:solidFill>
        </p:grpSpPr>
        <p:sp>
          <p:nvSpPr>
            <p:cNvPr id="39"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40"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41"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42"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43"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44"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45"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46"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47"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48" name="Group 15"/>
          <p:cNvGrpSpPr/>
          <p:nvPr/>
        </p:nvGrpSpPr>
        <p:grpSpPr>
          <a:xfrm>
            <a:off x="8150191" y="4786225"/>
            <a:ext cx="478887" cy="464969"/>
            <a:chOff x="8216107" y="4449763"/>
            <a:chExt cx="464344" cy="450850"/>
          </a:xfrm>
          <a:solidFill>
            <a:schemeClr val="bg1"/>
          </a:solidFill>
        </p:grpSpPr>
        <p:sp>
          <p:nvSpPr>
            <p:cNvPr id="49" name="AutoShape 16"/>
            <p:cNvSpPr/>
            <p:nvPr/>
          </p:nvSpPr>
          <p:spPr bwMode="auto">
            <a:xfrm>
              <a:off x="8448675" y="4696619"/>
              <a:ext cx="57944" cy="587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50" name="AutoShape 17"/>
            <p:cNvSpPr/>
            <p:nvPr/>
          </p:nvSpPr>
          <p:spPr bwMode="auto">
            <a:xfrm>
              <a:off x="8216107" y="4449763"/>
              <a:ext cx="464344" cy="450850"/>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51" name="组合 50"/>
          <p:cNvGrpSpPr/>
          <p:nvPr/>
        </p:nvGrpSpPr>
        <p:grpSpPr>
          <a:xfrm>
            <a:off x="7192434" y="4770967"/>
            <a:ext cx="478367" cy="480484"/>
            <a:chOff x="5394325" y="3578225"/>
            <a:chExt cx="358775" cy="360363"/>
          </a:xfrm>
          <a:solidFill>
            <a:schemeClr val="bg1"/>
          </a:solidFill>
        </p:grpSpPr>
        <p:sp>
          <p:nvSpPr>
            <p:cNvPr id="52" name="AutoShape 18"/>
            <p:cNvSpPr/>
            <p:nvPr/>
          </p:nvSpPr>
          <p:spPr bwMode="auto">
            <a:xfrm>
              <a:off x="5394325" y="3578225"/>
              <a:ext cx="358775" cy="360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53" name="AutoShape 19"/>
            <p:cNvSpPr/>
            <p:nvPr/>
          </p:nvSpPr>
          <p:spPr bwMode="auto">
            <a:xfrm>
              <a:off x="5472113" y="3713163"/>
              <a:ext cx="46037"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54" name="AutoShape 20"/>
            <p:cNvSpPr/>
            <p:nvPr/>
          </p:nvSpPr>
          <p:spPr bwMode="auto">
            <a:xfrm>
              <a:off x="5472113" y="3770313"/>
              <a:ext cx="46037"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55" name="AutoShape 21"/>
            <p:cNvSpPr/>
            <p:nvPr/>
          </p:nvSpPr>
          <p:spPr bwMode="auto">
            <a:xfrm>
              <a:off x="5472113" y="3825875"/>
              <a:ext cx="46037"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56" name="AutoShape 22"/>
            <p:cNvSpPr/>
            <p:nvPr/>
          </p:nvSpPr>
          <p:spPr bwMode="auto">
            <a:xfrm>
              <a:off x="5551488" y="3825875"/>
              <a:ext cx="44450"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57" name="AutoShape 23"/>
            <p:cNvSpPr/>
            <p:nvPr/>
          </p:nvSpPr>
          <p:spPr bwMode="auto">
            <a:xfrm>
              <a:off x="5551488" y="3770313"/>
              <a:ext cx="44450"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58" name="AutoShape 24"/>
            <p:cNvSpPr/>
            <p:nvPr/>
          </p:nvSpPr>
          <p:spPr bwMode="auto">
            <a:xfrm>
              <a:off x="5551488" y="3713163"/>
              <a:ext cx="44450"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59" name="AutoShape 25"/>
            <p:cNvSpPr/>
            <p:nvPr/>
          </p:nvSpPr>
          <p:spPr bwMode="auto">
            <a:xfrm>
              <a:off x="5630863" y="3825875"/>
              <a:ext cx="44450"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60" name="AutoShape 26"/>
            <p:cNvSpPr/>
            <p:nvPr/>
          </p:nvSpPr>
          <p:spPr bwMode="auto">
            <a:xfrm>
              <a:off x="5630863" y="3770313"/>
              <a:ext cx="44450"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61" name="AutoShape 27"/>
            <p:cNvSpPr/>
            <p:nvPr/>
          </p:nvSpPr>
          <p:spPr bwMode="auto">
            <a:xfrm>
              <a:off x="5630863" y="3713163"/>
              <a:ext cx="44450"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62" name="AutoShape 28"/>
          <p:cNvSpPr/>
          <p:nvPr/>
        </p:nvSpPr>
        <p:spPr bwMode="auto">
          <a:xfrm>
            <a:off x="6233584" y="4770967"/>
            <a:ext cx="480483" cy="4804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63" name="AutoShape 29"/>
          <p:cNvSpPr/>
          <p:nvPr/>
        </p:nvSpPr>
        <p:spPr bwMode="auto">
          <a:xfrm>
            <a:off x="11023601" y="3829051"/>
            <a:ext cx="480484" cy="433916"/>
          </a:xfrm>
          <a:custGeom>
            <a:avLst/>
            <a:gdLst>
              <a:gd name="T0" fmla="+- 0 10736 439"/>
              <a:gd name="T1" fmla="*/ T0 w 20595"/>
              <a:gd name="T2" fmla="+- 0 10869 621"/>
              <a:gd name="T3" fmla="*/ 10869 h 20497"/>
              <a:gd name="T4" fmla="+- 0 10736 439"/>
              <a:gd name="T5" fmla="*/ T4 w 20595"/>
              <a:gd name="T6" fmla="+- 0 10869 621"/>
              <a:gd name="T7" fmla="*/ 10869 h 20497"/>
              <a:gd name="T8" fmla="+- 0 10736 439"/>
              <a:gd name="T9" fmla="*/ T8 w 20595"/>
              <a:gd name="T10" fmla="+- 0 10869 621"/>
              <a:gd name="T11" fmla="*/ 10869 h 20497"/>
              <a:gd name="T12" fmla="+- 0 10736 439"/>
              <a:gd name="T13" fmla="*/ T12 w 20595"/>
              <a:gd name="T14" fmla="+- 0 10869 621"/>
              <a:gd name="T15" fmla="*/ 10869 h 20497"/>
            </a:gdLst>
            <a:ahLst/>
            <a:cxnLst>
              <a:cxn ang="0">
                <a:pos x="T1" y="T3"/>
              </a:cxn>
              <a:cxn ang="0">
                <a:pos x="T5" y="T7"/>
              </a:cxn>
              <a:cxn ang="0">
                <a:pos x="T9" y="T11"/>
              </a:cxn>
              <a:cxn ang="0">
                <a:pos x="T13" y="T15"/>
              </a:cxn>
            </a:cxnLst>
            <a:rect l="0" t="0" r="r" b="b"/>
            <a:pathLst>
              <a:path w="20595" h="20497">
                <a:moveTo>
                  <a:pt x="18898" y="1863"/>
                </a:moveTo>
                <a:cubicBezTo>
                  <a:pt x="16636" y="-621"/>
                  <a:pt x="12968" y="-621"/>
                  <a:pt x="10707" y="1863"/>
                </a:cubicBezTo>
                <a:lnTo>
                  <a:pt x="1317" y="12053"/>
                </a:lnTo>
                <a:cubicBezTo>
                  <a:pt x="-439" y="13982"/>
                  <a:pt x="-439" y="17121"/>
                  <a:pt x="1317" y="19050"/>
                </a:cubicBezTo>
                <a:cubicBezTo>
                  <a:pt x="3073" y="20979"/>
                  <a:pt x="5931" y="20979"/>
                  <a:pt x="7687" y="19050"/>
                </a:cubicBezTo>
                <a:lnTo>
                  <a:pt x="17078" y="8860"/>
                </a:lnTo>
                <a:cubicBezTo>
                  <a:pt x="18335" y="7479"/>
                  <a:pt x="18335" y="5242"/>
                  <a:pt x="17078" y="3862"/>
                </a:cubicBezTo>
                <a:cubicBezTo>
                  <a:pt x="15821" y="2482"/>
                  <a:pt x="13783" y="2482"/>
                  <a:pt x="12527" y="3862"/>
                </a:cubicBezTo>
                <a:lnTo>
                  <a:pt x="5467" y="11614"/>
                </a:lnTo>
                <a:cubicBezTo>
                  <a:pt x="5216" y="11891"/>
                  <a:pt x="5216" y="12337"/>
                  <a:pt x="5467" y="12614"/>
                </a:cubicBezTo>
                <a:cubicBezTo>
                  <a:pt x="5719" y="12890"/>
                  <a:pt x="6126" y="12890"/>
                  <a:pt x="6378" y="12614"/>
                </a:cubicBezTo>
                <a:lnTo>
                  <a:pt x="13437" y="4861"/>
                </a:lnTo>
                <a:cubicBezTo>
                  <a:pt x="14190" y="4035"/>
                  <a:pt x="15414" y="4035"/>
                  <a:pt x="16167" y="4861"/>
                </a:cubicBezTo>
                <a:cubicBezTo>
                  <a:pt x="16920" y="5688"/>
                  <a:pt x="16920" y="7034"/>
                  <a:pt x="16167" y="7860"/>
                </a:cubicBezTo>
                <a:lnTo>
                  <a:pt x="6777" y="18050"/>
                </a:lnTo>
                <a:cubicBezTo>
                  <a:pt x="5520" y="19430"/>
                  <a:pt x="3484" y="19430"/>
                  <a:pt x="2227" y="18050"/>
                </a:cubicBezTo>
                <a:cubicBezTo>
                  <a:pt x="970" y="16670"/>
                  <a:pt x="970" y="14433"/>
                  <a:pt x="2227" y="13053"/>
                </a:cubicBezTo>
                <a:lnTo>
                  <a:pt x="11525" y="2963"/>
                </a:lnTo>
                <a:cubicBezTo>
                  <a:pt x="13285" y="1030"/>
                  <a:pt x="16139" y="1030"/>
                  <a:pt x="17896" y="2963"/>
                </a:cubicBezTo>
                <a:cubicBezTo>
                  <a:pt x="19657" y="4896"/>
                  <a:pt x="19657" y="8027"/>
                  <a:pt x="17897" y="9959"/>
                </a:cubicBezTo>
                <a:lnTo>
                  <a:pt x="10929" y="17611"/>
                </a:lnTo>
                <a:cubicBezTo>
                  <a:pt x="10677" y="17888"/>
                  <a:pt x="10677" y="18334"/>
                  <a:pt x="10929" y="18610"/>
                </a:cubicBezTo>
                <a:cubicBezTo>
                  <a:pt x="11181" y="18887"/>
                  <a:pt x="11588" y="18887"/>
                  <a:pt x="11839" y="18610"/>
                </a:cubicBezTo>
                <a:lnTo>
                  <a:pt x="18898" y="10859"/>
                </a:lnTo>
                <a:cubicBezTo>
                  <a:pt x="21160" y="8375"/>
                  <a:pt x="21160" y="4347"/>
                  <a:pt x="18898" y="1863"/>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64" name="AutoShape 30"/>
          <p:cNvSpPr/>
          <p:nvPr/>
        </p:nvSpPr>
        <p:spPr bwMode="auto">
          <a:xfrm>
            <a:off x="10140951" y="3812117"/>
            <a:ext cx="330200" cy="480483"/>
          </a:xfrm>
          <a:custGeom>
            <a:avLst/>
            <a:gdLst>
              <a:gd name="T0" fmla="*/ 10383 w 20767"/>
              <a:gd name="T1" fmla="*/ 10800 h 21600"/>
              <a:gd name="T2" fmla="*/ 10383 w 20767"/>
              <a:gd name="T3" fmla="*/ 10800 h 21600"/>
              <a:gd name="T4" fmla="*/ 10383 w 20767"/>
              <a:gd name="T5" fmla="*/ 10800 h 21600"/>
              <a:gd name="T6" fmla="*/ 10383 w 20767"/>
              <a:gd name="T7" fmla="*/ 10800 h 21600"/>
            </a:gdLst>
            <a:ahLst/>
            <a:cxnLst>
              <a:cxn ang="0">
                <a:pos x="T0" y="T1"/>
              </a:cxn>
              <a:cxn ang="0">
                <a:pos x="T2" y="T3"/>
              </a:cxn>
              <a:cxn ang="0">
                <a:pos x="T4" y="T5"/>
              </a:cxn>
              <a:cxn ang="0">
                <a:pos x="T6" y="T7"/>
              </a:cxn>
            </a:cxnLst>
            <a:rect l="0" t="0" r="r" b="b"/>
            <a:pathLst>
              <a:path w="20767" h="21600">
                <a:moveTo>
                  <a:pt x="18566" y="16551"/>
                </a:moveTo>
                <a:cubicBezTo>
                  <a:pt x="17960" y="18284"/>
                  <a:pt x="17274" y="20249"/>
                  <a:pt x="9436" y="20249"/>
                </a:cubicBezTo>
                <a:cubicBezTo>
                  <a:pt x="4711" y="20249"/>
                  <a:pt x="1888" y="17809"/>
                  <a:pt x="1888" y="15451"/>
                </a:cubicBezTo>
                <a:cubicBezTo>
                  <a:pt x="1888" y="13645"/>
                  <a:pt x="2349" y="12161"/>
                  <a:pt x="2835" y="10591"/>
                </a:cubicBezTo>
                <a:cubicBezTo>
                  <a:pt x="3454" y="8600"/>
                  <a:pt x="4088" y="6563"/>
                  <a:pt x="3813" y="3868"/>
                </a:cubicBezTo>
                <a:cubicBezTo>
                  <a:pt x="6723" y="6750"/>
                  <a:pt x="7759" y="10567"/>
                  <a:pt x="7759" y="10567"/>
                </a:cubicBezTo>
                <a:cubicBezTo>
                  <a:pt x="7759" y="10567"/>
                  <a:pt x="10468" y="7846"/>
                  <a:pt x="11196" y="6582"/>
                </a:cubicBezTo>
                <a:cubicBezTo>
                  <a:pt x="11755" y="7395"/>
                  <a:pt x="12267" y="10124"/>
                  <a:pt x="12267" y="12825"/>
                </a:cubicBezTo>
                <a:cubicBezTo>
                  <a:pt x="12267" y="12825"/>
                  <a:pt x="14773" y="11347"/>
                  <a:pt x="16653" y="9127"/>
                </a:cubicBezTo>
                <a:cubicBezTo>
                  <a:pt x="18632" y="11666"/>
                  <a:pt x="19346" y="14320"/>
                  <a:pt x="18566" y="16551"/>
                </a:cubicBezTo>
                <a:moveTo>
                  <a:pt x="16041" y="6075"/>
                </a:moveTo>
                <a:cubicBezTo>
                  <a:pt x="15982" y="7879"/>
                  <a:pt x="14088" y="9404"/>
                  <a:pt x="14088" y="9404"/>
                </a:cubicBezTo>
                <a:cubicBezTo>
                  <a:pt x="14088" y="6046"/>
                  <a:pt x="10380" y="3375"/>
                  <a:pt x="10380" y="3375"/>
                </a:cubicBezTo>
                <a:cubicBezTo>
                  <a:pt x="10380" y="3375"/>
                  <a:pt x="10330" y="5373"/>
                  <a:pt x="8452" y="7389"/>
                </a:cubicBezTo>
                <a:cubicBezTo>
                  <a:pt x="6574" y="2686"/>
                  <a:pt x="938" y="0"/>
                  <a:pt x="938" y="0"/>
                </a:cubicBezTo>
                <a:cubicBezTo>
                  <a:pt x="3756" y="7389"/>
                  <a:pt x="0" y="10076"/>
                  <a:pt x="0" y="15451"/>
                </a:cubicBezTo>
                <a:cubicBezTo>
                  <a:pt x="0" y="18604"/>
                  <a:pt x="3730" y="21599"/>
                  <a:pt x="9436" y="21599"/>
                </a:cubicBezTo>
                <a:cubicBezTo>
                  <a:pt x="17888" y="21599"/>
                  <a:pt x="19523" y="19379"/>
                  <a:pt x="20396" y="16878"/>
                </a:cubicBezTo>
                <a:cubicBezTo>
                  <a:pt x="21599" y="13436"/>
                  <a:pt x="19797" y="9432"/>
                  <a:pt x="16041" y="6075"/>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65" name="AutoShape 31"/>
          <p:cNvSpPr/>
          <p:nvPr/>
        </p:nvSpPr>
        <p:spPr bwMode="auto">
          <a:xfrm>
            <a:off x="10202333" y="4021667"/>
            <a:ext cx="211667" cy="173567"/>
          </a:xfrm>
          <a:custGeom>
            <a:avLst/>
            <a:gdLst>
              <a:gd name="T0" fmla="*/ 10641 w 21282"/>
              <a:gd name="T1" fmla="*/ 10800 h 21600"/>
              <a:gd name="T2" fmla="*/ 10641 w 21282"/>
              <a:gd name="T3" fmla="*/ 10800 h 21600"/>
              <a:gd name="T4" fmla="*/ 10641 w 21282"/>
              <a:gd name="T5" fmla="*/ 10800 h 21600"/>
              <a:gd name="T6" fmla="*/ 10641 w 21282"/>
              <a:gd name="T7" fmla="*/ 10800 h 21600"/>
            </a:gdLst>
            <a:ahLst/>
            <a:cxnLst>
              <a:cxn ang="0">
                <a:pos x="T0" y="T1"/>
              </a:cxn>
              <a:cxn ang="0">
                <a:pos x="T2" y="T3"/>
              </a:cxn>
              <a:cxn ang="0">
                <a:pos x="T4" y="T5"/>
              </a:cxn>
              <a:cxn ang="0">
                <a:pos x="T6" y="T7"/>
              </a:cxn>
            </a:cxnLst>
            <a:rect l="0" t="0" r="r" b="b"/>
            <a:pathLst>
              <a:path w="21282" h="21600">
                <a:moveTo>
                  <a:pt x="20698" y="5891"/>
                </a:moveTo>
                <a:lnTo>
                  <a:pt x="19424" y="7749"/>
                </a:lnTo>
                <a:cubicBezTo>
                  <a:pt x="17846" y="10064"/>
                  <a:pt x="16352" y="12259"/>
                  <a:pt x="12365" y="14784"/>
                </a:cubicBezTo>
                <a:cubicBezTo>
                  <a:pt x="11794" y="12631"/>
                  <a:pt x="11275" y="10259"/>
                  <a:pt x="11275" y="6631"/>
                </a:cubicBezTo>
                <a:lnTo>
                  <a:pt x="11275" y="3408"/>
                </a:lnTo>
                <a:lnTo>
                  <a:pt x="9000" y="7893"/>
                </a:lnTo>
                <a:cubicBezTo>
                  <a:pt x="8233" y="9421"/>
                  <a:pt x="7598" y="10690"/>
                  <a:pt x="6649" y="12373"/>
                </a:cubicBezTo>
                <a:cubicBezTo>
                  <a:pt x="5211" y="8296"/>
                  <a:pt x="4195" y="5281"/>
                  <a:pt x="3422" y="2545"/>
                </a:cubicBezTo>
                <a:lnTo>
                  <a:pt x="2705" y="0"/>
                </a:lnTo>
                <a:lnTo>
                  <a:pt x="1926" y="2847"/>
                </a:lnTo>
                <a:cubicBezTo>
                  <a:pt x="936" y="6469"/>
                  <a:pt x="0" y="9891"/>
                  <a:pt x="0" y="18771"/>
                </a:cubicBezTo>
                <a:cubicBezTo>
                  <a:pt x="0" y="19292"/>
                  <a:pt x="333" y="19714"/>
                  <a:pt x="749" y="19714"/>
                </a:cubicBezTo>
                <a:cubicBezTo>
                  <a:pt x="1162" y="19714"/>
                  <a:pt x="1499" y="19292"/>
                  <a:pt x="1499" y="18771"/>
                </a:cubicBezTo>
                <a:cubicBezTo>
                  <a:pt x="1499" y="11964"/>
                  <a:pt x="2037" y="8594"/>
                  <a:pt x="2758" y="5681"/>
                </a:cubicBezTo>
                <a:cubicBezTo>
                  <a:pt x="3537" y="8174"/>
                  <a:pt x="4520" y="11009"/>
                  <a:pt x="5812" y="14638"/>
                </a:cubicBezTo>
                <a:lnTo>
                  <a:pt x="6339" y="16117"/>
                </a:lnTo>
                <a:lnTo>
                  <a:pt x="7100" y="14811"/>
                </a:lnTo>
                <a:cubicBezTo>
                  <a:pt x="8344" y="12681"/>
                  <a:pt x="9085" y="11248"/>
                  <a:pt x="9896" y="9638"/>
                </a:cubicBezTo>
                <a:cubicBezTo>
                  <a:pt x="10133" y="12428"/>
                  <a:pt x="10681" y="14428"/>
                  <a:pt x="11223" y="16408"/>
                </a:cubicBezTo>
                <a:lnTo>
                  <a:pt x="11495" y="17404"/>
                </a:lnTo>
                <a:lnTo>
                  <a:pt x="12253" y="16953"/>
                </a:lnTo>
                <a:cubicBezTo>
                  <a:pt x="16306" y="14531"/>
                  <a:pt x="18203" y="12327"/>
                  <a:pt x="19708" y="10211"/>
                </a:cubicBezTo>
                <a:cubicBezTo>
                  <a:pt x="19942" y="13727"/>
                  <a:pt x="19573" y="17574"/>
                  <a:pt x="18698" y="20305"/>
                </a:cubicBezTo>
                <a:cubicBezTo>
                  <a:pt x="18543" y="20787"/>
                  <a:pt x="18730" y="21336"/>
                  <a:pt x="19114" y="21531"/>
                </a:cubicBezTo>
                <a:cubicBezTo>
                  <a:pt x="19204" y="21577"/>
                  <a:pt x="19301" y="21599"/>
                  <a:pt x="19395" y="21599"/>
                </a:cubicBezTo>
                <a:cubicBezTo>
                  <a:pt x="19690" y="21599"/>
                  <a:pt x="19972" y="21377"/>
                  <a:pt x="20089" y="21008"/>
                </a:cubicBezTo>
                <a:cubicBezTo>
                  <a:pt x="21251" y="17380"/>
                  <a:pt x="21600" y="12213"/>
                  <a:pt x="20976" y="7841"/>
                </a:cubicBezTo>
                <a:cubicBezTo>
                  <a:pt x="20976" y="7841"/>
                  <a:pt x="20698" y="5891"/>
                  <a:pt x="20698" y="5891"/>
                </a:cubicBezTo>
                <a:close/>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66" name="AutoShape 32"/>
          <p:cNvSpPr/>
          <p:nvPr/>
        </p:nvSpPr>
        <p:spPr bwMode="auto">
          <a:xfrm>
            <a:off x="9108017" y="3843867"/>
            <a:ext cx="480483" cy="419100"/>
          </a:xfrm>
          <a:custGeom>
            <a:avLst/>
            <a:gdLst>
              <a:gd name="T0" fmla="+- 0 10800 108"/>
              <a:gd name="T1" fmla="*/ T0 w 21384"/>
              <a:gd name="T2" fmla="*/ 10800 h 21600"/>
              <a:gd name="T3" fmla="+- 0 10800 108"/>
              <a:gd name="T4" fmla="*/ T3 w 21384"/>
              <a:gd name="T5" fmla="*/ 10800 h 21600"/>
              <a:gd name="T6" fmla="+- 0 10800 108"/>
              <a:gd name="T7" fmla="*/ T6 w 21384"/>
              <a:gd name="T8" fmla="*/ 10800 h 21600"/>
              <a:gd name="T9" fmla="+- 0 10800 108"/>
              <a:gd name="T10" fmla="*/ T9 w 21384"/>
              <a:gd name="T11" fmla="*/ 10800 h 21600"/>
            </a:gdLst>
            <a:ahLst/>
            <a:cxnLst>
              <a:cxn ang="0">
                <a:pos x="T1" y="T2"/>
              </a:cxn>
              <a:cxn ang="0">
                <a:pos x="T4" y="T5"/>
              </a:cxn>
              <a:cxn ang="0">
                <a:pos x="T7" y="T8"/>
              </a:cxn>
              <a:cxn ang="0">
                <a:pos x="T10" y="T11"/>
              </a:cxn>
            </a:cxnLst>
            <a:rect l="0" t="0" r="r" b="b"/>
            <a:pathLst>
              <a:path w="21384" h="21600">
                <a:moveTo>
                  <a:pt x="18710" y="9257"/>
                </a:moveTo>
                <a:lnTo>
                  <a:pt x="16706" y="7714"/>
                </a:lnTo>
                <a:lnTo>
                  <a:pt x="16706" y="20057"/>
                </a:lnTo>
                <a:lnTo>
                  <a:pt x="4677" y="20057"/>
                </a:lnTo>
                <a:lnTo>
                  <a:pt x="4677" y="7714"/>
                </a:lnTo>
                <a:lnTo>
                  <a:pt x="2673" y="9257"/>
                </a:lnTo>
                <a:lnTo>
                  <a:pt x="1336" y="4628"/>
                </a:lnTo>
                <a:lnTo>
                  <a:pt x="4677" y="1542"/>
                </a:lnTo>
                <a:lnTo>
                  <a:pt x="7468" y="1542"/>
                </a:lnTo>
                <a:cubicBezTo>
                  <a:pt x="7841" y="2871"/>
                  <a:pt x="9136" y="3857"/>
                  <a:pt x="10691" y="3857"/>
                </a:cubicBezTo>
                <a:cubicBezTo>
                  <a:pt x="12247" y="3857"/>
                  <a:pt x="13542" y="2871"/>
                  <a:pt x="13915" y="1542"/>
                </a:cubicBezTo>
                <a:lnTo>
                  <a:pt x="16706" y="1542"/>
                </a:lnTo>
                <a:lnTo>
                  <a:pt x="20047" y="4628"/>
                </a:lnTo>
                <a:cubicBezTo>
                  <a:pt x="20047" y="4628"/>
                  <a:pt x="18710" y="9257"/>
                  <a:pt x="18710" y="9257"/>
                </a:cubicBezTo>
                <a:close/>
                <a:moveTo>
                  <a:pt x="13200" y="1542"/>
                </a:moveTo>
                <a:cubicBezTo>
                  <a:pt x="12831" y="2438"/>
                  <a:pt x="11852" y="3085"/>
                  <a:pt x="10691" y="3085"/>
                </a:cubicBezTo>
                <a:cubicBezTo>
                  <a:pt x="9531" y="3085"/>
                  <a:pt x="8552" y="2438"/>
                  <a:pt x="8183" y="1542"/>
                </a:cubicBezTo>
                <a:cubicBezTo>
                  <a:pt x="8183" y="1542"/>
                  <a:pt x="13200" y="1542"/>
                  <a:pt x="13200" y="1542"/>
                </a:cubicBezTo>
                <a:close/>
                <a:moveTo>
                  <a:pt x="20882" y="3423"/>
                </a:moveTo>
                <a:lnTo>
                  <a:pt x="17541" y="338"/>
                </a:lnTo>
                <a:cubicBezTo>
                  <a:pt x="17303" y="119"/>
                  <a:pt x="17009" y="0"/>
                  <a:pt x="16706" y="0"/>
                </a:cubicBezTo>
                <a:lnTo>
                  <a:pt x="4677" y="0"/>
                </a:lnTo>
                <a:cubicBezTo>
                  <a:pt x="4374" y="0"/>
                  <a:pt x="4080" y="119"/>
                  <a:pt x="3842" y="338"/>
                </a:cubicBezTo>
                <a:lnTo>
                  <a:pt x="501" y="3423"/>
                </a:lnTo>
                <a:cubicBezTo>
                  <a:pt x="64" y="3827"/>
                  <a:pt x="-108" y="4503"/>
                  <a:pt x="68" y="5116"/>
                </a:cubicBezTo>
                <a:lnTo>
                  <a:pt x="1405" y="9745"/>
                </a:lnTo>
                <a:cubicBezTo>
                  <a:pt x="1537" y="10201"/>
                  <a:pt x="1845" y="10560"/>
                  <a:pt x="2239" y="10716"/>
                </a:cubicBezTo>
                <a:cubicBezTo>
                  <a:pt x="2380" y="10772"/>
                  <a:pt x="2527" y="10800"/>
                  <a:pt x="2673" y="10800"/>
                </a:cubicBezTo>
                <a:cubicBezTo>
                  <a:pt x="2905" y="10800"/>
                  <a:pt x="3136" y="10729"/>
                  <a:pt x="3341" y="10593"/>
                </a:cubicBezTo>
                <a:lnTo>
                  <a:pt x="3341" y="20057"/>
                </a:lnTo>
                <a:cubicBezTo>
                  <a:pt x="3341" y="20908"/>
                  <a:pt x="3940" y="21600"/>
                  <a:pt x="4677" y="21600"/>
                </a:cubicBezTo>
                <a:lnTo>
                  <a:pt x="16706" y="21600"/>
                </a:lnTo>
                <a:cubicBezTo>
                  <a:pt x="17443" y="21600"/>
                  <a:pt x="18042" y="20908"/>
                  <a:pt x="18042" y="20057"/>
                </a:cubicBezTo>
                <a:lnTo>
                  <a:pt x="18042" y="10593"/>
                </a:lnTo>
                <a:cubicBezTo>
                  <a:pt x="18247" y="10729"/>
                  <a:pt x="18478" y="10800"/>
                  <a:pt x="18710" y="10800"/>
                </a:cubicBezTo>
                <a:cubicBezTo>
                  <a:pt x="18856" y="10800"/>
                  <a:pt x="19002" y="10772"/>
                  <a:pt x="19144" y="10716"/>
                </a:cubicBezTo>
                <a:cubicBezTo>
                  <a:pt x="19538" y="10560"/>
                  <a:pt x="19846" y="10201"/>
                  <a:pt x="19978" y="9745"/>
                </a:cubicBezTo>
                <a:lnTo>
                  <a:pt x="21315" y="5116"/>
                </a:lnTo>
                <a:cubicBezTo>
                  <a:pt x="21491" y="4503"/>
                  <a:pt x="21319" y="3827"/>
                  <a:pt x="20882" y="3423"/>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67" name="AutoShape 33"/>
          <p:cNvSpPr/>
          <p:nvPr/>
        </p:nvSpPr>
        <p:spPr bwMode="auto">
          <a:xfrm>
            <a:off x="8149167" y="3992034"/>
            <a:ext cx="480484" cy="300567"/>
          </a:xfrm>
          <a:custGeom>
            <a:avLst/>
            <a:gdLst>
              <a:gd name="T0" fmla="*/ 10752 w 21505"/>
              <a:gd name="T1" fmla="*/ 10800 h 21600"/>
              <a:gd name="T2" fmla="*/ 10752 w 21505"/>
              <a:gd name="T3" fmla="*/ 10800 h 21600"/>
              <a:gd name="T4" fmla="*/ 10752 w 21505"/>
              <a:gd name="T5" fmla="*/ 10800 h 21600"/>
              <a:gd name="T6" fmla="*/ 10752 w 21505"/>
              <a:gd name="T7" fmla="*/ 10800 h 21600"/>
            </a:gdLst>
            <a:ahLst/>
            <a:cxnLst>
              <a:cxn ang="0">
                <a:pos x="T0" y="T1"/>
              </a:cxn>
              <a:cxn ang="0">
                <a:pos x="T2" y="T3"/>
              </a:cxn>
              <a:cxn ang="0">
                <a:pos x="T4" y="T5"/>
              </a:cxn>
              <a:cxn ang="0">
                <a:pos x="T6" y="T7"/>
              </a:cxn>
            </a:cxnLst>
            <a:rect l="0" t="0" r="r" b="b"/>
            <a:pathLst>
              <a:path w="21505" h="2160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68" name="AutoShape 34"/>
          <p:cNvSpPr/>
          <p:nvPr/>
        </p:nvSpPr>
        <p:spPr bwMode="auto">
          <a:xfrm>
            <a:off x="8269817" y="3873500"/>
            <a:ext cx="33867" cy="11218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69" name="AutoShape 35"/>
          <p:cNvSpPr/>
          <p:nvPr/>
        </p:nvSpPr>
        <p:spPr bwMode="auto">
          <a:xfrm>
            <a:off x="8449733" y="3873500"/>
            <a:ext cx="33867" cy="11218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0" name="AutoShape 36"/>
          <p:cNvSpPr/>
          <p:nvPr/>
        </p:nvSpPr>
        <p:spPr bwMode="auto">
          <a:xfrm>
            <a:off x="8373533" y="3812118"/>
            <a:ext cx="35984" cy="114300"/>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1" name="AutoShape 37"/>
          <p:cNvSpPr/>
          <p:nvPr/>
        </p:nvSpPr>
        <p:spPr bwMode="auto">
          <a:xfrm>
            <a:off x="7192434" y="3858685"/>
            <a:ext cx="436033" cy="433916"/>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2" name="AutoShape 38"/>
          <p:cNvSpPr/>
          <p:nvPr/>
        </p:nvSpPr>
        <p:spPr bwMode="auto">
          <a:xfrm>
            <a:off x="7401984" y="4053417"/>
            <a:ext cx="74083" cy="7408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3" name="AutoShape 39"/>
          <p:cNvSpPr/>
          <p:nvPr/>
        </p:nvSpPr>
        <p:spPr bwMode="auto">
          <a:xfrm>
            <a:off x="7596717" y="3812117"/>
            <a:ext cx="74083" cy="76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4" name="AutoShape 40"/>
          <p:cNvSpPr/>
          <p:nvPr/>
        </p:nvSpPr>
        <p:spPr bwMode="auto">
          <a:xfrm>
            <a:off x="7310967" y="4038600"/>
            <a:ext cx="61384" cy="592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5" name="AutoShape 41"/>
          <p:cNvSpPr/>
          <p:nvPr/>
        </p:nvSpPr>
        <p:spPr bwMode="auto">
          <a:xfrm>
            <a:off x="7372352" y="4142318"/>
            <a:ext cx="29633" cy="296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6" name="AutoShape 42"/>
          <p:cNvSpPr/>
          <p:nvPr/>
        </p:nvSpPr>
        <p:spPr bwMode="auto">
          <a:xfrm>
            <a:off x="7611534" y="3917952"/>
            <a:ext cx="29633" cy="296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7" name="AutoShape 43"/>
          <p:cNvSpPr/>
          <p:nvPr/>
        </p:nvSpPr>
        <p:spPr bwMode="auto">
          <a:xfrm>
            <a:off x="6233584" y="3843867"/>
            <a:ext cx="480483" cy="342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8" name="AutoShape 44"/>
          <p:cNvSpPr/>
          <p:nvPr/>
        </p:nvSpPr>
        <p:spPr bwMode="auto">
          <a:xfrm>
            <a:off x="6667501" y="3992034"/>
            <a:ext cx="29633" cy="165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79" name="AutoShape 45"/>
          <p:cNvSpPr/>
          <p:nvPr/>
        </p:nvSpPr>
        <p:spPr bwMode="auto">
          <a:xfrm>
            <a:off x="6652685" y="4171951"/>
            <a:ext cx="61383" cy="9101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80" name="AutoShape 46"/>
          <p:cNvSpPr/>
          <p:nvPr/>
        </p:nvSpPr>
        <p:spPr bwMode="auto">
          <a:xfrm>
            <a:off x="11023601" y="2855385"/>
            <a:ext cx="480484" cy="4783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4" y="17549"/>
                </a:moveTo>
                <a:cubicBezTo>
                  <a:pt x="15513" y="17549"/>
                  <a:pt x="14343" y="15612"/>
                  <a:pt x="13809" y="12825"/>
                </a:cubicBezTo>
                <a:lnTo>
                  <a:pt x="15524" y="12825"/>
                </a:lnTo>
                <a:cubicBezTo>
                  <a:pt x="17038" y="12825"/>
                  <a:pt x="18224" y="11343"/>
                  <a:pt x="18224" y="9450"/>
                </a:cubicBezTo>
                <a:cubicBezTo>
                  <a:pt x="18224" y="7558"/>
                  <a:pt x="17038" y="6075"/>
                  <a:pt x="15524" y="6075"/>
                </a:cubicBezTo>
                <a:lnTo>
                  <a:pt x="13809" y="6075"/>
                </a:lnTo>
                <a:cubicBezTo>
                  <a:pt x="14343" y="3289"/>
                  <a:pt x="15513" y="1350"/>
                  <a:pt x="16874" y="1350"/>
                </a:cubicBezTo>
                <a:cubicBezTo>
                  <a:pt x="18739" y="1350"/>
                  <a:pt x="20249" y="4976"/>
                  <a:pt x="20249" y="9450"/>
                </a:cubicBezTo>
                <a:cubicBezTo>
                  <a:pt x="20249" y="13923"/>
                  <a:pt x="18739" y="17549"/>
                  <a:pt x="16874" y="17549"/>
                </a:cubicBezTo>
                <a:moveTo>
                  <a:pt x="8926" y="11482"/>
                </a:moveTo>
                <a:lnTo>
                  <a:pt x="8774" y="11482"/>
                </a:lnTo>
                <a:lnTo>
                  <a:pt x="8774" y="11475"/>
                </a:lnTo>
                <a:cubicBezTo>
                  <a:pt x="8028" y="11475"/>
                  <a:pt x="7424" y="10569"/>
                  <a:pt x="7424" y="9450"/>
                </a:cubicBezTo>
                <a:cubicBezTo>
                  <a:pt x="7424" y="8332"/>
                  <a:pt x="8028" y="7425"/>
                  <a:pt x="8774" y="7425"/>
                </a:cubicBezTo>
                <a:lnTo>
                  <a:pt x="8926" y="7425"/>
                </a:lnTo>
                <a:cubicBezTo>
                  <a:pt x="10200" y="7425"/>
                  <a:pt x="11391" y="6924"/>
                  <a:pt x="12441" y="6063"/>
                </a:cubicBezTo>
                <a:cubicBezTo>
                  <a:pt x="12248" y="7149"/>
                  <a:pt x="12149" y="8300"/>
                  <a:pt x="12149" y="9450"/>
                </a:cubicBezTo>
                <a:cubicBezTo>
                  <a:pt x="12149" y="10603"/>
                  <a:pt x="12248" y="11758"/>
                  <a:pt x="12442" y="12846"/>
                </a:cubicBezTo>
                <a:cubicBezTo>
                  <a:pt x="11393" y="11983"/>
                  <a:pt x="10200" y="11482"/>
                  <a:pt x="8926" y="11482"/>
                </a:cubicBezTo>
                <a:moveTo>
                  <a:pt x="8096" y="20249"/>
                </a:moveTo>
                <a:lnTo>
                  <a:pt x="5396" y="20249"/>
                </a:lnTo>
                <a:lnTo>
                  <a:pt x="5396" y="14175"/>
                </a:lnTo>
                <a:cubicBezTo>
                  <a:pt x="5396" y="13683"/>
                  <a:pt x="5264" y="13223"/>
                  <a:pt x="5033" y="12825"/>
                </a:cubicBezTo>
                <a:lnTo>
                  <a:pt x="5505" y="12825"/>
                </a:lnTo>
                <a:lnTo>
                  <a:pt x="5505" y="12832"/>
                </a:lnTo>
                <a:lnTo>
                  <a:pt x="7535" y="12832"/>
                </a:lnTo>
                <a:cubicBezTo>
                  <a:pt x="7463" y="13042"/>
                  <a:pt x="7421" y="13265"/>
                  <a:pt x="7421" y="13500"/>
                </a:cubicBezTo>
                <a:lnTo>
                  <a:pt x="7421" y="18225"/>
                </a:lnTo>
                <a:cubicBezTo>
                  <a:pt x="7421" y="18874"/>
                  <a:pt x="7784" y="19307"/>
                  <a:pt x="8001" y="19565"/>
                </a:cubicBezTo>
                <a:cubicBezTo>
                  <a:pt x="8031" y="19601"/>
                  <a:pt x="8065" y="19638"/>
                  <a:pt x="8096" y="19677"/>
                </a:cubicBezTo>
                <a:cubicBezTo>
                  <a:pt x="8096" y="19677"/>
                  <a:pt x="8096" y="20249"/>
                  <a:pt x="8096" y="20249"/>
                </a:cubicBezTo>
                <a:close/>
                <a:moveTo>
                  <a:pt x="1349" y="9450"/>
                </a:moveTo>
                <a:cubicBezTo>
                  <a:pt x="1349" y="8332"/>
                  <a:pt x="1953" y="7425"/>
                  <a:pt x="2699" y="7425"/>
                </a:cubicBezTo>
                <a:lnTo>
                  <a:pt x="7434" y="7425"/>
                </a:lnTo>
                <a:cubicBezTo>
                  <a:pt x="7014" y="7916"/>
                  <a:pt x="6749" y="8631"/>
                  <a:pt x="6749" y="9450"/>
                </a:cubicBezTo>
                <a:cubicBezTo>
                  <a:pt x="6749" y="10270"/>
                  <a:pt x="7014" y="10984"/>
                  <a:pt x="7434" y="11475"/>
                </a:cubicBezTo>
                <a:lnTo>
                  <a:pt x="2699" y="11475"/>
                </a:lnTo>
                <a:cubicBezTo>
                  <a:pt x="1953" y="11475"/>
                  <a:pt x="1349" y="10569"/>
                  <a:pt x="1349" y="9450"/>
                </a:cubicBezTo>
                <a:moveTo>
                  <a:pt x="13499" y="9450"/>
                </a:moveTo>
                <a:cubicBezTo>
                  <a:pt x="13499" y="8749"/>
                  <a:pt x="13540" y="8073"/>
                  <a:pt x="13610" y="7425"/>
                </a:cubicBezTo>
                <a:lnTo>
                  <a:pt x="15524" y="7425"/>
                </a:lnTo>
                <a:cubicBezTo>
                  <a:pt x="16269" y="7425"/>
                  <a:pt x="16874" y="8332"/>
                  <a:pt x="16874" y="9450"/>
                </a:cubicBezTo>
                <a:cubicBezTo>
                  <a:pt x="16874" y="10569"/>
                  <a:pt x="16269" y="11475"/>
                  <a:pt x="15524" y="11475"/>
                </a:cubicBezTo>
                <a:lnTo>
                  <a:pt x="13610" y="11475"/>
                </a:lnTo>
                <a:cubicBezTo>
                  <a:pt x="13540" y="10826"/>
                  <a:pt x="13499" y="10151"/>
                  <a:pt x="13499" y="9450"/>
                </a:cubicBezTo>
                <a:moveTo>
                  <a:pt x="16874" y="0"/>
                </a:moveTo>
                <a:cubicBezTo>
                  <a:pt x="15489" y="0"/>
                  <a:pt x="14400" y="951"/>
                  <a:pt x="13618" y="2420"/>
                </a:cubicBezTo>
                <a:lnTo>
                  <a:pt x="13604" y="2412"/>
                </a:lnTo>
                <a:cubicBezTo>
                  <a:pt x="12469" y="4635"/>
                  <a:pt x="10778" y="6075"/>
                  <a:pt x="8926" y="6075"/>
                </a:cubicBezTo>
                <a:lnTo>
                  <a:pt x="8479" y="6075"/>
                </a:lnTo>
                <a:lnTo>
                  <a:pt x="5505" y="6075"/>
                </a:lnTo>
                <a:lnTo>
                  <a:pt x="2699" y="6075"/>
                </a:lnTo>
                <a:cubicBezTo>
                  <a:pt x="1185" y="6075"/>
                  <a:pt x="0" y="7558"/>
                  <a:pt x="0" y="9450"/>
                </a:cubicBezTo>
                <a:cubicBezTo>
                  <a:pt x="0" y="11343"/>
                  <a:pt x="1185" y="12825"/>
                  <a:pt x="2699" y="12825"/>
                </a:cubicBezTo>
                <a:cubicBezTo>
                  <a:pt x="3443" y="12827"/>
                  <a:pt x="4046" y="13430"/>
                  <a:pt x="4046" y="14175"/>
                </a:cubicBezTo>
                <a:lnTo>
                  <a:pt x="4046" y="20249"/>
                </a:lnTo>
                <a:cubicBezTo>
                  <a:pt x="4046" y="20996"/>
                  <a:pt x="4651" y="21599"/>
                  <a:pt x="5396" y="21599"/>
                </a:cubicBezTo>
                <a:lnTo>
                  <a:pt x="8096" y="21599"/>
                </a:lnTo>
                <a:cubicBezTo>
                  <a:pt x="8842" y="21599"/>
                  <a:pt x="9446" y="20996"/>
                  <a:pt x="9446" y="20249"/>
                </a:cubicBezTo>
                <a:lnTo>
                  <a:pt x="9446" y="19575"/>
                </a:lnTo>
                <a:cubicBezTo>
                  <a:pt x="9446" y="18900"/>
                  <a:pt x="8771" y="18598"/>
                  <a:pt x="8771" y="18225"/>
                </a:cubicBezTo>
                <a:lnTo>
                  <a:pt x="8771" y="13500"/>
                </a:lnTo>
                <a:cubicBezTo>
                  <a:pt x="8771" y="13484"/>
                  <a:pt x="8781" y="13473"/>
                  <a:pt x="8782" y="13458"/>
                </a:cubicBezTo>
                <a:cubicBezTo>
                  <a:pt x="8789" y="13361"/>
                  <a:pt x="8815" y="13271"/>
                  <a:pt x="8859" y="13191"/>
                </a:cubicBezTo>
                <a:cubicBezTo>
                  <a:pt x="8871" y="13169"/>
                  <a:pt x="8884" y="13151"/>
                  <a:pt x="8898" y="13132"/>
                </a:cubicBezTo>
                <a:cubicBezTo>
                  <a:pt x="8952" y="13051"/>
                  <a:pt x="9020" y="12985"/>
                  <a:pt x="9103" y="12934"/>
                </a:cubicBezTo>
                <a:cubicBezTo>
                  <a:pt x="9107" y="12931"/>
                  <a:pt x="9108" y="12927"/>
                  <a:pt x="9112" y="12925"/>
                </a:cubicBezTo>
                <a:cubicBezTo>
                  <a:pt x="9115" y="12925"/>
                  <a:pt x="9117" y="12922"/>
                  <a:pt x="9120" y="12922"/>
                </a:cubicBezTo>
                <a:cubicBezTo>
                  <a:pt x="9174" y="12892"/>
                  <a:pt x="9238" y="12885"/>
                  <a:pt x="9299" y="12868"/>
                </a:cubicBezTo>
                <a:cubicBezTo>
                  <a:pt x="11003" y="13049"/>
                  <a:pt x="12545" y="14424"/>
                  <a:pt x="13604" y="16495"/>
                </a:cubicBezTo>
                <a:lnTo>
                  <a:pt x="13621" y="16487"/>
                </a:lnTo>
                <a:cubicBezTo>
                  <a:pt x="14404" y="17950"/>
                  <a:pt x="15490" y="18900"/>
                  <a:pt x="16874" y="18900"/>
                </a:cubicBezTo>
                <a:cubicBezTo>
                  <a:pt x="19977" y="18900"/>
                  <a:pt x="21600" y="14145"/>
                  <a:pt x="21600" y="9450"/>
                </a:cubicBezTo>
                <a:cubicBezTo>
                  <a:pt x="21600" y="4754"/>
                  <a:pt x="19977" y="0"/>
                  <a:pt x="16874"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81" name="AutoShape 47"/>
          <p:cNvSpPr/>
          <p:nvPr/>
        </p:nvSpPr>
        <p:spPr bwMode="auto">
          <a:xfrm>
            <a:off x="10066867" y="2855385"/>
            <a:ext cx="478367" cy="478367"/>
          </a:xfrm>
          <a:custGeom>
            <a:avLst/>
            <a:gdLst>
              <a:gd name="T0" fmla="+- 0 10853 107"/>
              <a:gd name="T1" fmla="*/ T0 w 21493"/>
              <a:gd name="T2" fmla="*/ 10800 h 21600"/>
              <a:gd name="T3" fmla="+- 0 10853 107"/>
              <a:gd name="T4" fmla="*/ T3 w 21493"/>
              <a:gd name="T5" fmla="*/ 10800 h 21600"/>
              <a:gd name="T6" fmla="+- 0 10853 107"/>
              <a:gd name="T7" fmla="*/ T6 w 21493"/>
              <a:gd name="T8" fmla="*/ 10800 h 21600"/>
              <a:gd name="T9" fmla="+- 0 10853 107"/>
              <a:gd name="T10" fmla="*/ T9 w 21493"/>
              <a:gd name="T11" fmla="*/ 10800 h 21600"/>
            </a:gdLst>
            <a:ahLst/>
            <a:cxnLst>
              <a:cxn ang="0">
                <a:pos x="T1" y="T2"/>
              </a:cxn>
              <a:cxn ang="0">
                <a:pos x="T4" y="T5"/>
              </a:cxn>
              <a:cxn ang="0">
                <a:pos x="T7" y="T8"/>
              </a:cxn>
              <a:cxn ang="0">
                <a:pos x="T10" y="T11"/>
              </a:cxn>
            </a:cxnLst>
            <a:rect l="0" t="0" r="r" b="b"/>
            <a:pathLst>
              <a:path w="21493" h="21600">
                <a:moveTo>
                  <a:pt x="20123" y="3375"/>
                </a:moveTo>
                <a:lnTo>
                  <a:pt x="8704" y="5400"/>
                </a:lnTo>
                <a:lnTo>
                  <a:pt x="8704" y="4725"/>
                </a:lnTo>
                <a:lnTo>
                  <a:pt x="8704" y="3375"/>
                </a:lnTo>
                <a:lnTo>
                  <a:pt x="20123" y="1350"/>
                </a:lnTo>
                <a:lnTo>
                  <a:pt x="20123" y="2700"/>
                </a:lnTo>
                <a:cubicBezTo>
                  <a:pt x="20123" y="2700"/>
                  <a:pt x="20123" y="3375"/>
                  <a:pt x="20123" y="3375"/>
                </a:cubicBezTo>
                <a:close/>
                <a:moveTo>
                  <a:pt x="17901" y="18014"/>
                </a:moveTo>
                <a:cubicBezTo>
                  <a:pt x="16291" y="18553"/>
                  <a:pt x="14628" y="18025"/>
                  <a:pt x="14187" y="16839"/>
                </a:cubicBezTo>
                <a:cubicBezTo>
                  <a:pt x="13745" y="15651"/>
                  <a:pt x="14691" y="14251"/>
                  <a:pt x="16300" y="13712"/>
                </a:cubicBezTo>
                <a:cubicBezTo>
                  <a:pt x="17910" y="13173"/>
                  <a:pt x="19573" y="13699"/>
                  <a:pt x="20014" y="14886"/>
                </a:cubicBezTo>
                <a:cubicBezTo>
                  <a:pt x="20456" y="16074"/>
                  <a:pt x="19510" y="17474"/>
                  <a:pt x="17901" y="18014"/>
                </a:cubicBezTo>
                <a:moveTo>
                  <a:pt x="5163" y="20039"/>
                </a:moveTo>
                <a:cubicBezTo>
                  <a:pt x="3554" y="20578"/>
                  <a:pt x="1890" y="20050"/>
                  <a:pt x="1450" y="18864"/>
                </a:cubicBezTo>
                <a:cubicBezTo>
                  <a:pt x="1008" y="17676"/>
                  <a:pt x="1954" y="16276"/>
                  <a:pt x="3562" y="15737"/>
                </a:cubicBezTo>
                <a:cubicBezTo>
                  <a:pt x="5172" y="15198"/>
                  <a:pt x="6836" y="15724"/>
                  <a:pt x="7277" y="16911"/>
                </a:cubicBezTo>
                <a:cubicBezTo>
                  <a:pt x="7719" y="18099"/>
                  <a:pt x="6773" y="19499"/>
                  <a:pt x="5163" y="20039"/>
                </a:cubicBezTo>
                <a:moveTo>
                  <a:pt x="21012" y="316"/>
                </a:moveTo>
                <a:cubicBezTo>
                  <a:pt x="20770" y="110"/>
                  <a:pt x="20463" y="0"/>
                  <a:pt x="20149" y="0"/>
                </a:cubicBezTo>
                <a:cubicBezTo>
                  <a:pt x="20072" y="0"/>
                  <a:pt x="19993" y="6"/>
                  <a:pt x="19916" y="21"/>
                </a:cubicBezTo>
                <a:lnTo>
                  <a:pt x="8497" y="2046"/>
                </a:lnTo>
                <a:cubicBezTo>
                  <a:pt x="7855" y="2159"/>
                  <a:pt x="7387" y="2719"/>
                  <a:pt x="7387" y="3375"/>
                </a:cubicBezTo>
                <a:lnTo>
                  <a:pt x="7387" y="4725"/>
                </a:lnTo>
                <a:lnTo>
                  <a:pt x="7387" y="5400"/>
                </a:lnTo>
                <a:lnTo>
                  <a:pt x="7387" y="14964"/>
                </a:lnTo>
                <a:cubicBezTo>
                  <a:pt x="6706" y="14467"/>
                  <a:pt x="5822" y="14175"/>
                  <a:pt x="4839" y="14175"/>
                </a:cubicBezTo>
                <a:cubicBezTo>
                  <a:pt x="4268" y="14175"/>
                  <a:pt x="3696" y="14269"/>
                  <a:pt x="3139" y="14455"/>
                </a:cubicBezTo>
                <a:cubicBezTo>
                  <a:pt x="1865" y="14882"/>
                  <a:pt x="843" y="15739"/>
                  <a:pt x="336" y="16807"/>
                </a:cubicBezTo>
                <a:cubicBezTo>
                  <a:pt x="-56" y="17633"/>
                  <a:pt x="-107" y="18530"/>
                  <a:pt x="192" y="19336"/>
                </a:cubicBezTo>
                <a:cubicBezTo>
                  <a:pt x="703" y="20711"/>
                  <a:pt x="2155" y="21599"/>
                  <a:pt x="3892" y="21599"/>
                </a:cubicBezTo>
                <a:cubicBezTo>
                  <a:pt x="4462" y="21599"/>
                  <a:pt x="5033" y="21506"/>
                  <a:pt x="5590" y="21319"/>
                </a:cubicBezTo>
                <a:cubicBezTo>
                  <a:pt x="6865" y="20893"/>
                  <a:pt x="7887" y="20036"/>
                  <a:pt x="8394" y="18969"/>
                </a:cubicBezTo>
                <a:cubicBezTo>
                  <a:pt x="8612" y="18509"/>
                  <a:pt x="8714" y="18027"/>
                  <a:pt x="8718" y="17549"/>
                </a:cubicBezTo>
                <a:lnTo>
                  <a:pt x="8730" y="17549"/>
                </a:lnTo>
                <a:lnTo>
                  <a:pt x="8730" y="6750"/>
                </a:lnTo>
                <a:cubicBezTo>
                  <a:pt x="8807" y="6750"/>
                  <a:pt x="8886" y="6743"/>
                  <a:pt x="8964" y="6730"/>
                </a:cubicBezTo>
                <a:lnTo>
                  <a:pt x="20149" y="4746"/>
                </a:lnTo>
                <a:lnTo>
                  <a:pt x="20149" y="12939"/>
                </a:lnTo>
                <a:cubicBezTo>
                  <a:pt x="19468" y="12442"/>
                  <a:pt x="18584" y="12150"/>
                  <a:pt x="17600" y="12150"/>
                </a:cubicBezTo>
                <a:cubicBezTo>
                  <a:pt x="17030" y="12150"/>
                  <a:pt x="16459" y="12244"/>
                  <a:pt x="15902" y="12430"/>
                </a:cubicBezTo>
                <a:cubicBezTo>
                  <a:pt x="14628" y="12857"/>
                  <a:pt x="13606" y="13714"/>
                  <a:pt x="13098" y="14782"/>
                </a:cubicBezTo>
                <a:cubicBezTo>
                  <a:pt x="12706" y="15608"/>
                  <a:pt x="12656" y="16505"/>
                  <a:pt x="12955" y="17311"/>
                </a:cubicBezTo>
                <a:cubicBezTo>
                  <a:pt x="13466" y="18686"/>
                  <a:pt x="14918" y="19575"/>
                  <a:pt x="16653" y="19575"/>
                </a:cubicBezTo>
                <a:cubicBezTo>
                  <a:pt x="17224" y="19575"/>
                  <a:pt x="17796" y="19481"/>
                  <a:pt x="18352" y="19294"/>
                </a:cubicBezTo>
                <a:cubicBezTo>
                  <a:pt x="19627" y="18868"/>
                  <a:pt x="20649" y="18011"/>
                  <a:pt x="21157" y="16944"/>
                </a:cubicBezTo>
                <a:cubicBezTo>
                  <a:pt x="21374" y="16484"/>
                  <a:pt x="21477" y="16002"/>
                  <a:pt x="21480" y="15525"/>
                </a:cubicBezTo>
                <a:lnTo>
                  <a:pt x="21493" y="15525"/>
                </a:lnTo>
                <a:lnTo>
                  <a:pt x="21493" y="3375"/>
                </a:lnTo>
                <a:lnTo>
                  <a:pt x="21493" y="2700"/>
                </a:lnTo>
                <a:lnTo>
                  <a:pt x="21493" y="1350"/>
                </a:lnTo>
                <a:cubicBezTo>
                  <a:pt x="21493" y="951"/>
                  <a:pt x="21317" y="572"/>
                  <a:pt x="21012" y="316"/>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82" name="组合 81"/>
          <p:cNvGrpSpPr/>
          <p:nvPr/>
        </p:nvGrpSpPr>
        <p:grpSpPr>
          <a:xfrm>
            <a:off x="9138252" y="2855125"/>
            <a:ext cx="419128" cy="478887"/>
            <a:chOff x="6853689" y="2141343"/>
            <a:chExt cx="314346" cy="359165"/>
          </a:xfrm>
          <a:solidFill>
            <a:schemeClr val="bg1"/>
          </a:solidFill>
        </p:grpSpPr>
        <p:sp>
          <p:nvSpPr>
            <p:cNvPr id="83" name="AutoShape 48"/>
            <p:cNvSpPr/>
            <p:nvPr/>
          </p:nvSpPr>
          <p:spPr bwMode="auto">
            <a:xfrm>
              <a:off x="6853689" y="2141343"/>
              <a:ext cx="314346"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84" name="AutoShape 49"/>
            <p:cNvSpPr/>
            <p:nvPr/>
          </p:nvSpPr>
          <p:spPr bwMode="auto">
            <a:xfrm>
              <a:off x="7100498" y="2421922"/>
              <a:ext cx="22717" cy="221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85" name="AutoShape 50"/>
            <p:cNvSpPr/>
            <p:nvPr/>
          </p:nvSpPr>
          <p:spPr bwMode="auto">
            <a:xfrm>
              <a:off x="7100498" y="2354387"/>
              <a:ext cx="22717" cy="227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86" name="AutoShape 51"/>
            <p:cNvSpPr/>
            <p:nvPr/>
          </p:nvSpPr>
          <p:spPr bwMode="auto">
            <a:xfrm>
              <a:off x="7100498" y="2286850"/>
              <a:ext cx="22717" cy="227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87" name="组合 86"/>
          <p:cNvGrpSpPr/>
          <p:nvPr/>
        </p:nvGrpSpPr>
        <p:grpSpPr>
          <a:xfrm>
            <a:off x="8149167" y="2855385"/>
            <a:ext cx="480484" cy="478367"/>
            <a:chOff x="6111875" y="2141538"/>
            <a:chExt cx="360363" cy="358775"/>
          </a:xfrm>
          <a:solidFill>
            <a:schemeClr val="bg1"/>
          </a:solidFill>
        </p:grpSpPr>
        <p:sp>
          <p:nvSpPr>
            <p:cNvPr id="88" name="AutoShape 52"/>
            <p:cNvSpPr/>
            <p:nvPr/>
          </p:nvSpPr>
          <p:spPr bwMode="auto">
            <a:xfrm>
              <a:off x="6111875" y="2141538"/>
              <a:ext cx="360363" cy="358775"/>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89" name="AutoShape 53"/>
            <p:cNvSpPr/>
            <p:nvPr/>
          </p:nvSpPr>
          <p:spPr bwMode="auto">
            <a:xfrm>
              <a:off x="6248400" y="2265363"/>
              <a:ext cx="96838" cy="100012"/>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90" name="AutoShape 54"/>
            <p:cNvSpPr/>
            <p:nvPr/>
          </p:nvSpPr>
          <p:spPr bwMode="auto">
            <a:xfrm>
              <a:off x="6235700" y="2387600"/>
              <a:ext cx="55563" cy="57150"/>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91" name="AutoShape 55"/>
            <p:cNvSpPr/>
            <p:nvPr/>
          </p:nvSpPr>
          <p:spPr bwMode="auto">
            <a:xfrm>
              <a:off x="6292850" y="2197100"/>
              <a:ext cx="55563" cy="57150"/>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92" name="组合 91"/>
          <p:cNvGrpSpPr/>
          <p:nvPr/>
        </p:nvGrpSpPr>
        <p:grpSpPr>
          <a:xfrm>
            <a:off x="7192417" y="2855125"/>
            <a:ext cx="478887" cy="478887"/>
            <a:chOff x="5394312" y="2141343"/>
            <a:chExt cx="359165" cy="359165"/>
          </a:xfrm>
          <a:solidFill>
            <a:schemeClr val="bg1"/>
          </a:solidFill>
        </p:grpSpPr>
        <p:sp>
          <p:nvSpPr>
            <p:cNvPr id="93" name="AutoShape 56"/>
            <p:cNvSpPr/>
            <p:nvPr/>
          </p:nvSpPr>
          <p:spPr bwMode="auto">
            <a:xfrm>
              <a:off x="5394312" y="2141343"/>
              <a:ext cx="112353"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94" name="AutoShape 57"/>
            <p:cNvSpPr/>
            <p:nvPr/>
          </p:nvSpPr>
          <p:spPr bwMode="auto">
            <a:xfrm>
              <a:off x="5641124" y="2141343"/>
              <a:ext cx="112353"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95" name="AutoShape 58"/>
            <p:cNvSpPr/>
            <p:nvPr/>
          </p:nvSpPr>
          <p:spPr bwMode="auto">
            <a:xfrm>
              <a:off x="5517718" y="2141343"/>
              <a:ext cx="11235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96" name="AutoShape 59"/>
          <p:cNvSpPr/>
          <p:nvPr/>
        </p:nvSpPr>
        <p:spPr bwMode="auto">
          <a:xfrm>
            <a:off x="6233584" y="2855385"/>
            <a:ext cx="480483" cy="478367"/>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97" name="组合 96"/>
          <p:cNvGrpSpPr/>
          <p:nvPr/>
        </p:nvGrpSpPr>
        <p:grpSpPr>
          <a:xfrm>
            <a:off x="11114617" y="1896534"/>
            <a:ext cx="328083" cy="478367"/>
            <a:chOff x="8335963" y="1422400"/>
            <a:chExt cx="246062" cy="358775"/>
          </a:xfrm>
          <a:solidFill>
            <a:schemeClr val="bg1"/>
          </a:solidFill>
        </p:grpSpPr>
        <p:sp>
          <p:nvSpPr>
            <p:cNvPr id="98" name="AutoShape 60"/>
            <p:cNvSpPr/>
            <p:nvPr/>
          </p:nvSpPr>
          <p:spPr bwMode="auto">
            <a:xfrm>
              <a:off x="8437563" y="1522413"/>
              <a:ext cx="22225" cy="238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19"/>
                    <a:pt x="16769" y="0"/>
                    <a:pt x="10800" y="0"/>
                  </a:cubicBezTo>
                  <a:cubicBezTo>
                    <a:pt x="4830" y="0"/>
                    <a:pt x="0" y="4819"/>
                    <a:pt x="0" y="10800"/>
                  </a:cubicBezTo>
                  <a:cubicBezTo>
                    <a:pt x="0" y="16769"/>
                    <a:pt x="4830" y="21599"/>
                    <a:pt x="10800" y="2159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99" name="AutoShape 61"/>
            <p:cNvSpPr/>
            <p:nvPr/>
          </p:nvSpPr>
          <p:spPr bwMode="auto">
            <a:xfrm>
              <a:off x="8437563" y="1658938"/>
              <a:ext cx="22225" cy="206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30"/>
                    <a:pt x="0" y="10800"/>
                  </a:cubicBezTo>
                  <a:cubicBezTo>
                    <a:pt x="0" y="16769"/>
                    <a:pt x="4830" y="21599"/>
                    <a:pt x="10800" y="21599"/>
                  </a:cubicBezTo>
                  <a:cubicBezTo>
                    <a:pt x="16769" y="21599"/>
                    <a:pt x="21600" y="16769"/>
                    <a:pt x="21600" y="10800"/>
                  </a:cubicBezTo>
                  <a:cubicBezTo>
                    <a:pt x="21600" y="4830"/>
                    <a:pt x="16769"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00" name="AutoShape 62"/>
            <p:cNvSpPr/>
            <p:nvPr/>
          </p:nvSpPr>
          <p:spPr bwMode="auto">
            <a:xfrm>
              <a:off x="8369300" y="1590675"/>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19"/>
                    <a:pt x="0" y="10800"/>
                  </a:cubicBezTo>
                  <a:cubicBezTo>
                    <a:pt x="0" y="16769"/>
                    <a:pt x="4830" y="21599"/>
                    <a:pt x="10800" y="21599"/>
                  </a:cubicBezTo>
                  <a:cubicBezTo>
                    <a:pt x="16769" y="21599"/>
                    <a:pt x="21600" y="16769"/>
                    <a:pt x="21600" y="10800"/>
                  </a:cubicBezTo>
                  <a:cubicBezTo>
                    <a:pt x="21600" y="4819"/>
                    <a:pt x="16769"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01" name="AutoShape 63"/>
            <p:cNvSpPr/>
            <p:nvPr/>
          </p:nvSpPr>
          <p:spPr bwMode="auto">
            <a:xfrm>
              <a:off x="8504238" y="1590675"/>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4830" y="21599"/>
                    <a:pt x="10800" y="21599"/>
                  </a:cubicBezTo>
                  <a:cubicBezTo>
                    <a:pt x="16769" y="21599"/>
                    <a:pt x="21600" y="16769"/>
                    <a:pt x="21600" y="10800"/>
                  </a:cubicBezTo>
                  <a:cubicBezTo>
                    <a:pt x="21600" y="4819"/>
                    <a:pt x="16769" y="0"/>
                    <a:pt x="10800" y="0"/>
                  </a:cubicBezTo>
                  <a:cubicBezTo>
                    <a:pt x="4830" y="0"/>
                    <a:pt x="0" y="4819"/>
                    <a:pt x="0" y="1080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02" name="AutoShape 64"/>
            <p:cNvSpPr/>
            <p:nvPr/>
          </p:nvSpPr>
          <p:spPr bwMode="auto">
            <a:xfrm>
              <a:off x="8391525" y="1635125"/>
              <a:ext cx="22225" cy="23813"/>
            </a:xfrm>
            <a:custGeom>
              <a:avLst/>
              <a:gdLst>
                <a:gd name="T0" fmla="+- 0 10802 965"/>
                <a:gd name="T1" fmla="*/ T0 w 19675"/>
                <a:gd name="T2" fmla="+- 0 10800 961"/>
                <a:gd name="T3" fmla="*/ 10800 h 19678"/>
                <a:gd name="T4" fmla="+- 0 10802 965"/>
                <a:gd name="T5" fmla="*/ T4 w 19675"/>
                <a:gd name="T6" fmla="+- 0 10800 961"/>
                <a:gd name="T7" fmla="*/ 10800 h 19678"/>
                <a:gd name="T8" fmla="+- 0 10802 965"/>
                <a:gd name="T9" fmla="*/ T8 w 19675"/>
                <a:gd name="T10" fmla="+- 0 10800 961"/>
                <a:gd name="T11" fmla="*/ 10800 h 19678"/>
                <a:gd name="T12" fmla="+- 0 10802 965"/>
                <a:gd name="T13" fmla="*/ T12 w 19675"/>
                <a:gd name="T14" fmla="+- 0 10800 961"/>
                <a:gd name="T15" fmla="*/ 10800 h 19678"/>
              </a:gdLst>
              <a:ahLst/>
              <a:cxnLst>
                <a:cxn ang="0">
                  <a:pos x="T1" y="T3"/>
                </a:cxn>
                <a:cxn ang="0">
                  <a:pos x="T5" y="T7"/>
                </a:cxn>
                <a:cxn ang="0">
                  <a:pos x="T9" y="T11"/>
                </a:cxn>
                <a:cxn ang="0">
                  <a:pos x="T13" y="T15"/>
                </a:cxn>
              </a:cxnLst>
              <a:rect l="0" t="0" r="r" b="b"/>
              <a:pathLst>
                <a:path w="19675" h="19678">
                  <a:moveTo>
                    <a:pt x="2894" y="2882"/>
                  </a:moveTo>
                  <a:cubicBezTo>
                    <a:pt x="-965" y="6725"/>
                    <a:pt x="-965" y="12952"/>
                    <a:pt x="2894" y="16795"/>
                  </a:cubicBezTo>
                  <a:cubicBezTo>
                    <a:pt x="6734" y="20638"/>
                    <a:pt x="12935" y="20638"/>
                    <a:pt x="16794" y="16795"/>
                  </a:cubicBezTo>
                  <a:cubicBezTo>
                    <a:pt x="20634" y="12952"/>
                    <a:pt x="20634" y="6725"/>
                    <a:pt x="16794" y="2882"/>
                  </a:cubicBezTo>
                  <a:cubicBezTo>
                    <a:pt x="12935" y="-961"/>
                    <a:pt x="6734" y="-961"/>
                    <a:pt x="2894" y="2882"/>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03" name="AutoShape 65"/>
            <p:cNvSpPr/>
            <p:nvPr/>
          </p:nvSpPr>
          <p:spPr bwMode="auto">
            <a:xfrm>
              <a:off x="8391525" y="1546225"/>
              <a:ext cx="22225" cy="22225"/>
            </a:xfrm>
            <a:custGeom>
              <a:avLst/>
              <a:gdLst>
                <a:gd name="T0" fmla="+- 0 10801 962"/>
                <a:gd name="T1" fmla="*/ T0 w 19678"/>
                <a:gd name="T2" fmla="+- 0 10801 965"/>
                <a:gd name="T3" fmla="*/ 10801 h 19673"/>
                <a:gd name="T4" fmla="+- 0 10801 962"/>
                <a:gd name="T5" fmla="*/ T4 w 19678"/>
                <a:gd name="T6" fmla="+- 0 10801 965"/>
                <a:gd name="T7" fmla="*/ 10801 h 19673"/>
                <a:gd name="T8" fmla="+- 0 10801 962"/>
                <a:gd name="T9" fmla="*/ T8 w 19678"/>
                <a:gd name="T10" fmla="+- 0 10801 965"/>
                <a:gd name="T11" fmla="*/ 10801 h 19673"/>
                <a:gd name="T12" fmla="+- 0 10801 962"/>
                <a:gd name="T13" fmla="*/ T12 w 19678"/>
                <a:gd name="T14" fmla="+- 0 10801 965"/>
                <a:gd name="T15" fmla="*/ 10801 h 19673"/>
              </a:gdLst>
              <a:ahLst/>
              <a:cxnLst>
                <a:cxn ang="0">
                  <a:pos x="T1" y="T3"/>
                </a:cxn>
                <a:cxn ang="0">
                  <a:pos x="T5" y="T7"/>
                </a:cxn>
                <a:cxn ang="0">
                  <a:pos x="T9" y="T11"/>
                </a:cxn>
                <a:cxn ang="0">
                  <a:pos x="T13" y="T15"/>
                </a:cxn>
              </a:cxnLst>
              <a:rect l="0" t="0" r="r" b="b"/>
              <a:pathLst>
                <a:path w="19678" h="19673">
                  <a:moveTo>
                    <a:pt x="2897" y="2894"/>
                  </a:moveTo>
                  <a:cubicBezTo>
                    <a:pt x="-962" y="6734"/>
                    <a:pt x="-962" y="12935"/>
                    <a:pt x="2877" y="16785"/>
                  </a:cubicBezTo>
                  <a:cubicBezTo>
                    <a:pt x="6737" y="20635"/>
                    <a:pt x="12938" y="20635"/>
                    <a:pt x="16797" y="16785"/>
                  </a:cubicBezTo>
                  <a:cubicBezTo>
                    <a:pt x="20638" y="12935"/>
                    <a:pt x="20638" y="6734"/>
                    <a:pt x="16797" y="2894"/>
                  </a:cubicBezTo>
                  <a:cubicBezTo>
                    <a:pt x="12938" y="-965"/>
                    <a:pt x="6737" y="-965"/>
                    <a:pt x="2897" y="2894"/>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04" name="AutoShape 66"/>
            <p:cNvSpPr/>
            <p:nvPr/>
          </p:nvSpPr>
          <p:spPr bwMode="auto">
            <a:xfrm>
              <a:off x="8482013" y="1635125"/>
              <a:ext cx="22225" cy="23813"/>
            </a:xfrm>
            <a:custGeom>
              <a:avLst/>
              <a:gdLst>
                <a:gd name="T0" fmla="+- 0 10800 961"/>
                <a:gd name="T1" fmla="*/ T0 w 19678"/>
                <a:gd name="T2" fmla="+- 0 10800 961"/>
                <a:gd name="T3" fmla="*/ 10800 h 19678"/>
                <a:gd name="T4" fmla="+- 0 10800 961"/>
                <a:gd name="T5" fmla="*/ T4 w 19678"/>
                <a:gd name="T6" fmla="+- 0 10800 961"/>
                <a:gd name="T7" fmla="*/ 10800 h 19678"/>
                <a:gd name="T8" fmla="+- 0 10800 961"/>
                <a:gd name="T9" fmla="*/ T8 w 19678"/>
                <a:gd name="T10" fmla="+- 0 10800 961"/>
                <a:gd name="T11" fmla="*/ 10800 h 19678"/>
                <a:gd name="T12" fmla="+- 0 10800 961"/>
                <a:gd name="T13" fmla="*/ T12 w 19678"/>
                <a:gd name="T14" fmla="+- 0 10800 961"/>
                <a:gd name="T15" fmla="*/ 10800 h 19678"/>
              </a:gdLst>
              <a:ahLst/>
              <a:cxnLst>
                <a:cxn ang="0">
                  <a:pos x="T1" y="T3"/>
                </a:cxn>
                <a:cxn ang="0">
                  <a:pos x="T5" y="T7"/>
                </a:cxn>
                <a:cxn ang="0">
                  <a:pos x="T9" y="T11"/>
                </a:cxn>
                <a:cxn ang="0">
                  <a:pos x="T13" y="T15"/>
                </a:cxn>
              </a:cxnLst>
              <a:rect l="0" t="0" r="r" b="b"/>
              <a:pathLst>
                <a:path w="19678" h="19678">
                  <a:moveTo>
                    <a:pt x="2882" y="2882"/>
                  </a:moveTo>
                  <a:cubicBezTo>
                    <a:pt x="-961" y="6725"/>
                    <a:pt x="-961" y="12952"/>
                    <a:pt x="2882" y="16795"/>
                  </a:cubicBezTo>
                  <a:cubicBezTo>
                    <a:pt x="6725" y="20638"/>
                    <a:pt x="12952" y="20638"/>
                    <a:pt x="16795" y="16795"/>
                  </a:cubicBezTo>
                  <a:cubicBezTo>
                    <a:pt x="20639" y="12952"/>
                    <a:pt x="20639" y="6725"/>
                    <a:pt x="16795" y="2882"/>
                  </a:cubicBezTo>
                  <a:cubicBezTo>
                    <a:pt x="12952" y="-961"/>
                    <a:pt x="6725" y="-961"/>
                    <a:pt x="2882" y="2882"/>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05" name="AutoShape 67"/>
            <p:cNvSpPr/>
            <p:nvPr/>
          </p:nvSpPr>
          <p:spPr bwMode="auto">
            <a:xfrm>
              <a:off x="8335963" y="1422400"/>
              <a:ext cx="246062"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818" y="16200"/>
                  </a:moveTo>
                  <a:cubicBezTo>
                    <a:pt x="5486" y="16200"/>
                    <a:pt x="1963" y="13776"/>
                    <a:pt x="1963" y="10800"/>
                  </a:cubicBezTo>
                  <a:cubicBezTo>
                    <a:pt x="1963" y="7821"/>
                    <a:pt x="5486" y="5400"/>
                    <a:pt x="9818" y="5400"/>
                  </a:cubicBezTo>
                  <a:cubicBezTo>
                    <a:pt x="14148" y="5400"/>
                    <a:pt x="17672" y="7821"/>
                    <a:pt x="17672" y="10800"/>
                  </a:cubicBezTo>
                  <a:cubicBezTo>
                    <a:pt x="17672" y="13776"/>
                    <a:pt x="14148" y="16200"/>
                    <a:pt x="9818" y="16200"/>
                  </a:cubicBezTo>
                  <a:moveTo>
                    <a:pt x="13745" y="20249"/>
                  </a:moveTo>
                  <a:lnTo>
                    <a:pt x="5890" y="20249"/>
                  </a:lnTo>
                  <a:lnTo>
                    <a:pt x="4909" y="16613"/>
                  </a:lnTo>
                  <a:cubicBezTo>
                    <a:pt x="6358" y="17192"/>
                    <a:pt x="8019" y="17549"/>
                    <a:pt x="9818" y="17549"/>
                  </a:cubicBezTo>
                  <a:cubicBezTo>
                    <a:pt x="11614" y="17549"/>
                    <a:pt x="13277" y="17192"/>
                    <a:pt x="14727" y="16613"/>
                  </a:cubicBezTo>
                  <a:cubicBezTo>
                    <a:pt x="14727" y="16613"/>
                    <a:pt x="13745" y="20249"/>
                    <a:pt x="13745" y="20249"/>
                  </a:cubicBezTo>
                  <a:close/>
                  <a:moveTo>
                    <a:pt x="5992" y="1350"/>
                  </a:moveTo>
                  <a:lnTo>
                    <a:pt x="13847" y="1350"/>
                  </a:lnTo>
                  <a:lnTo>
                    <a:pt x="14828" y="4985"/>
                  </a:lnTo>
                  <a:cubicBezTo>
                    <a:pt x="13379" y="4406"/>
                    <a:pt x="11718" y="4050"/>
                    <a:pt x="9919" y="4050"/>
                  </a:cubicBezTo>
                  <a:cubicBezTo>
                    <a:pt x="8123" y="4050"/>
                    <a:pt x="6460" y="4406"/>
                    <a:pt x="5010" y="4985"/>
                  </a:cubicBezTo>
                  <a:cubicBezTo>
                    <a:pt x="5010" y="4985"/>
                    <a:pt x="5992" y="1350"/>
                    <a:pt x="5992" y="1350"/>
                  </a:cubicBezTo>
                  <a:close/>
                  <a:moveTo>
                    <a:pt x="19636" y="9450"/>
                  </a:moveTo>
                  <a:cubicBezTo>
                    <a:pt x="19567" y="9450"/>
                    <a:pt x="19509" y="9472"/>
                    <a:pt x="19442" y="9477"/>
                  </a:cubicBezTo>
                  <a:cubicBezTo>
                    <a:pt x="19101" y="8298"/>
                    <a:pt x="18294" y="7245"/>
                    <a:pt x="17187" y="6376"/>
                  </a:cubicBezTo>
                  <a:lnTo>
                    <a:pt x="15778" y="1102"/>
                  </a:lnTo>
                  <a:cubicBezTo>
                    <a:pt x="15605" y="464"/>
                    <a:pt x="14794" y="0"/>
                    <a:pt x="13847" y="0"/>
                  </a:cubicBezTo>
                  <a:lnTo>
                    <a:pt x="5992" y="0"/>
                  </a:lnTo>
                  <a:cubicBezTo>
                    <a:pt x="5047" y="0"/>
                    <a:pt x="4236" y="464"/>
                    <a:pt x="4061" y="1102"/>
                  </a:cubicBezTo>
                  <a:lnTo>
                    <a:pt x="2686" y="6198"/>
                  </a:lnTo>
                  <a:cubicBezTo>
                    <a:pt x="1037" y="7405"/>
                    <a:pt x="0" y="9012"/>
                    <a:pt x="0" y="10800"/>
                  </a:cubicBezTo>
                  <a:cubicBezTo>
                    <a:pt x="0" y="12542"/>
                    <a:pt x="995" y="14110"/>
                    <a:pt x="2573" y="15307"/>
                  </a:cubicBezTo>
                  <a:lnTo>
                    <a:pt x="3959" y="20496"/>
                  </a:lnTo>
                  <a:cubicBezTo>
                    <a:pt x="4132" y="21135"/>
                    <a:pt x="4943" y="21599"/>
                    <a:pt x="5890" y="21599"/>
                  </a:cubicBezTo>
                  <a:lnTo>
                    <a:pt x="13745" y="21599"/>
                  </a:lnTo>
                  <a:cubicBezTo>
                    <a:pt x="14690" y="21599"/>
                    <a:pt x="15501" y="21135"/>
                    <a:pt x="15676" y="20496"/>
                  </a:cubicBezTo>
                  <a:lnTo>
                    <a:pt x="17074" y="15311"/>
                  </a:lnTo>
                  <a:cubicBezTo>
                    <a:pt x="18242" y="14426"/>
                    <a:pt x="19089" y="13340"/>
                    <a:pt x="19442" y="12122"/>
                  </a:cubicBezTo>
                  <a:cubicBezTo>
                    <a:pt x="19509" y="12127"/>
                    <a:pt x="19567" y="12150"/>
                    <a:pt x="19636" y="12150"/>
                  </a:cubicBezTo>
                  <a:cubicBezTo>
                    <a:pt x="20719" y="12150"/>
                    <a:pt x="21600" y="11544"/>
                    <a:pt x="21600" y="10800"/>
                  </a:cubicBezTo>
                  <a:cubicBezTo>
                    <a:pt x="21600" y="10053"/>
                    <a:pt x="20719" y="9450"/>
                    <a:pt x="19636" y="945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06" name="AutoShape 68"/>
            <p:cNvSpPr/>
            <p:nvPr/>
          </p:nvSpPr>
          <p:spPr bwMode="auto">
            <a:xfrm>
              <a:off x="8437563" y="1546225"/>
              <a:ext cx="66675" cy="68263"/>
            </a:xfrm>
            <a:custGeom>
              <a:avLst/>
              <a:gdLst>
                <a:gd name="T0" fmla="*/ 10740 w 21481"/>
                <a:gd name="T1" fmla="+- 0 10860 120"/>
                <a:gd name="T2" fmla="*/ 10860 h 21480"/>
                <a:gd name="T3" fmla="*/ 10740 w 21481"/>
                <a:gd name="T4" fmla="+- 0 10860 120"/>
                <a:gd name="T5" fmla="*/ 10860 h 21480"/>
                <a:gd name="T6" fmla="*/ 10740 w 21481"/>
                <a:gd name="T7" fmla="+- 0 10860 120"/>
                <a:gd name="T8" fmla="*/ 10860 h 21480"/>
                <a:gd name="T9" fmla="*/ 10740 w 21481"/>
                <a:gd name="T10" fmla="+- 0 10860 120"/>
                <a:gd name="T11" fmla="*/ 10860 h 21480"/>
              </a:gdLst>
              <a:ahLst/>
              <a:cxnLst>
                <a:cxn ang="0">
                  <a:pos x="T0" y="T2"/>
                </a:cxn>
                <a:cxn ang="0">
                  <a:pos x="T3" y="T5"/>
                </a:cxn>
                <a:cxn ang="0">
                  <a:pos x="T6" y="T8"/>
                </a:cxn>
                <a:cxn ang="0">
                  <a:pos x="T9" y="T11"/>
                </a:cxn>
              </a:cxnLst>
              <a:rect l="0" t="0" r="r" b="b"/>
              <a:pathLst>
                <a:path w="21481" h="21480">
                  <a:moveTo>
                    <a:pt x="21127" y="346"/>
                  </a:moveTo>
                  <a:cubicBezTo>
                    <a:pt x="20697" y="-82"/>
                    <a:pt x="20002" y="-120"/>
                    <a:pt x="19516" y="270"/>
                  </a:cubicBezTo>
                  <a:lnTo>
                    <a:pt x="1055" y="15432"/>
                  </a:lnTo>
                  <a:cubicBezTo>
                    <a:pt x="375" y="16113"/>
                    <a:pt x="0" y="17012"/>
                    <a:pt x="0" y="17972"/>
                  </a:cubicBezTo>
                  <a:cubicBezTo>
                    <a:pt x="0" y="18902"/>
                    <a:pt x="361" y="19783"/>
                    <a:pt x="1027" y="20446"/>
                  </a:cubicBezTo>
                  <a:cubicBezTo>
                    <a:pt x="1694" y="21103"/>
                    <a:pt x="2583" y="21473"/>
                    <a:pt x="3542" y="21479"/>
                  </a:cubicBezTo>
                  <a:cubicBezTo>
                    <a:pt x="4431" y="21473"/>
                    <a:pt x="5354" y="21144"/>
                    <a:pt x="6028" y="20495"/>
                  </a:cubicBezTo>
                  <a:lnTo>
                    <a:pt x="12598" y="12627"/>
                  </a:lnTo>
                  <a:lnTo>
                    <a:pt x="21224" y="1935"/>
                  </a:lnTo>
                  <a:cubicBezTo>
                    <a:pt x="21600" y="1462"/>
                    <a:pt x="21558" y="771"/>
                    <a:pt x="21127" y="346"/>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107" name="Group 69"/>
          <p:cNvGrpSpPr/>
          <p:nvPr/>
        </p:nvGrpSpPr>
        <p:grpSpPr>
          <a:xfrm>
            <a:off x="10066555" y="1896533"/>
            <a:ext cx="478887" cy="449417"/>
            <a:chOff x="10074275" y="1647825"/>
            <a:chExt cx="464344" cy="435769"/>
          </a:xfrm>
          <a:solidFill>
            <a:schemeClr val="bg1"/>
          </a:solidFill>
        </p:grpSpPr>
        <p:sp>
          <p:nvSpPr>
            <p:cNvPr id="108" name="AutoShape 69"/>
            <p:cNvSpPr/>
            <p:nvPr/>
          </p:nvSpPr>
          <p:spPr bwMode="auto">
            <a:xfrm>
              <a:off x="10074275" y="1647825"/>
              <a:ext cx="464344"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223" y="5760"/>
                  </a:moveTo>
                  <a:lnTo>
                    <a:pt x="17548" y="5760"/>
                  </a:lnTo>
                  <a:cubicBezTo>
                    <a:pt x="16804" y="5760"/>
                    <a:pt x="16198" y="5114"/>
                    <a:pt x="16198" y="4320"/>
                  </a:cubicBezTo>
                  <a:lnTo>
                    <a:pt x="16200" y="4320"/>
                  </a:lnTo>
                  <a:lnTo>
                    <a:pt x="16200" y="1440"/>
                  </a:lnTo>
                  <a:lnTo>
                    <a:pt x="20250" y="5760"/>
                  </a:lnTo>
                  <a:cubicBezTo>
                    <a:pt x="20250" y="5760"/>
                    <a:pt x="18223" y="5760"/>
                    <a:pt x="18223" y="5760"/>
                  </a:cubicBezTo>
                  <a:close/>
                  <a:moveTo>
                    <a:pt x="20250" y="19440"/>
                  </a:moveTo>
                  <a:cubicBezTo>
                    <a:pt x="20250" y="19837"/>
                    <a:pt x="19948" y="20160"/>
                    <a:pt x="19575" y="20160"/>
                  </a:cubicBezTo>
                  <a:lnTo>
                    <a:pt x="2024" y="20160"/>
                  </a:lnTo>
                  <a:cubicBezTo>
                    <a:pt x="1651" y="20160"/>
                    <a:pt x="1349" y="19837"/>
                    <a:pt x="1349" y="19440"/>
                  </a:cubicBezTo>
                  <a:lnTo>
                    <a:pt x="1349" y="2160"/>
                  </a:lnTo>
                  <a:cubicBezTo>
                    <a:pt x="1349" y="1762"/>
                    <a:pt x="1651" y="1440"/>
                    <a:pt x="2024" y="1440"/>
                  </a:cubicBezTo>
                  <a:lnTo>
                    <a:pt x="15525" y="1440"/>
                  </a:lnTo>
                  <a:lnTo>
                    <a:pt x="15525" y="4320"/>
                  </a:lnTo>
                  <a:lnTo>
                    <a:pt x="15523" y="4320"/>
                  </a:lnTo>
                  <a:cubicBezTo>
                    <a:pt x="15523" y="5513"/>
                    <a:pt x="16430" y="6480"/>
                    <a:pt x="17548" y="6480"/>
                  </a:cubicBezTo>
                  <a:lnTo>
                    <a:pt x="18223" y="6480"/>
                  </a:lnTo>
                  <a:lnTo>
                    <a:pt x="20250" y="6480"/>
                  </a:lnTo>
                  <a:cubicBezTo>
                    <a:pt x="20250" y="6480"/>
                    <a:pt x="20250" y="19440"/>
                    <a:pt x="20250" y="19440"/>
                  </a:cubicBezTo>
                  <a:close/>
                  <a:moveTo>
                    <a:pt x="21204" y="4741"/>
                  </a:moveTo>
                  <a:lnTo>
                    <a:pt x="17154" y="421"/>
                  </a:lnTo>
                  <a:cubicBezTo>
                    <a:pt x="16901" y="151"/>
                    <a:pt x="16557" y="0"/>
                    <a:pt x="16200" y="0"/>
                  </a:cubicBezTo>
                  <a:lnTo>
                    <a:pt x="2024" y="0"/>
                  </a:lnTo>
                  <a:cubicBezTo>
                    <a:pt x="908" y="0"/>
                    <a:pt x="0" y="968"/>
                    <a:pt x="0" y="2160"/>
                  </a:cubicBezTo>
                  <a:lnTo>
                    <a:pt x="0" y="19440"/>
                  </a:lnTo>
                  <a:cubicBezTo>
                    <a:pt x="0" y="20631"/>
                    <a:pt x="908" y="21600"/>
                    <a:pt x="2024" y="21600"/>
                  </a:cubicBezTo>
                  <a:lnTo>
                    <a:pt x="19575" y="21600"/>
                  </a:lnTo>
                  <a:cubicBezTo>
                    <a:pt x="20691" y="21600"/>
                    <a:pt x="21599" y="20631"/>
                    <a:pt x="21599" y="19440"/>
                  </a:cubicBezTo>
                  <a:lnTo>
                    <a:pt x="21599" y="5760"/>
                  </a:lnTo>
                  <a:cubicBezTo>
                    <a:pt x="21599" y="5378"/>
                    <a:pt x="21457" y="5011"/>
                    <a:pt x="21204" y="4741"/>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09" name="AutoShape 70"/>
            <p:cNvSpPr/>
            <p:nvPr/>
          </p:nvSpPr>
          <p:spPr bwMode="auto">
            <a:xfrm>
              <a:off x="10291763" y="1734344"/>
              <a:ext cx="873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10" name="AutoShape 71"/>
            <p:cNvSpPr/>
            <p:nvPr/>
          </p:nvSpPr>
          <p:spPr bwMode="auto">
            <a:xfrm>
              <a:off x="10291763" y="1778000"/>
              <a:ext cx="87313"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11" name="AutoShape 72"/>
            <p:cNvSpPr/>
            <p:nvPr/>
          </p:nvSpPr>
          <p:spPr bwMode="auto">
            <a:xfrm>
              <a:off x="10291763" y="1821657"/>
              <a:ext cx="1889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369" y="21599"/>
                    <a:pt x="830" y="21599"/>
                  </a:cubicBezTo>
                  <a:lnTo>
                    <a:pt x="20769" y="21599"/>
                  </a:lnTo>
                  <a:cubicBezTo>
                    <a:pt x="21226" y="21599"/>
                    <a:pt x="21600" y="16769"/>
                    <a:pt x="21600" y="10800"/>
                  </a:cubicBezTo>
                  <a:cubicBezTo>
                    <a:pt x="21600" y="4830"/>
                    <a:pt x="21226" y="0"/>
                    <a:pt x="20769" y="0"/>
                  </a:cubicBezTo>
                  <a:lnTo>
                    <a:pt x="830" y="0"/>
                  </a:lnTo>
                  <a:cubicBezTo>
                    <a:pt x="369" y="0"/>
                    <a:pt x="0" y="4830"/>
                    <a:pt x="0" y="1080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12" name="AutoShape 73"/>
            <p:cNvSpPr/>
            <p:nvPr/>
          </p:nvSpPr>
          <p:spPr bwMode="auto">
            <a:xfrm>
              <a:off x="10132219" y="1908969"/>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13" name="AutoShape 74"/>
            <p:cNvSpPr/>
            <p:nvPr/>
          </p:nvSpPr>
          <p:spPr bwMode="auto">
            <a:xfrm>
              <a:off x="10132219" y="1952625"/>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14" name="AutoShape 75"/>
            <p:cNvSpPr/>
            <p:nvPr/>
          </p:nvSpPr>
          <p:spPr bwMode="auto">
            <a:xfrm>
              <a:off x="10132219" y="1996282"/>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15" name="AutoShape 76"/>
            <p:cNvSpPr/>
            <p:nvPr/>
          </p:nvSpPr>
          <p:spPr bwMode="auto">
            <a:xfrm>
              <a:off x="10132219" y="1865313"/>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69"/>
                    <a:pt x="201" y="21599"/>
                    <a:pt x="449" y="21599"/>
                  </a:cubicBezTo>
                  <a:lnTo>
                    <a:pt x="21150" y="21599"/>
                  </a:lnTo>
                  <a:cubicBezTo>
                    <a:pt x="21397" y="21599"/>
                    <a:pt x="21599" y="16769"/>
                    <a:pt x="21599" y="10800"/>
                  </a:cubicBezTo>
                  <a:cubicBezTo>
                    <a:pt x="21599" y="4830"/>
                    <a:pt x="21397" y="0"/>
                    <a:pt x="2115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16" name="AutoShape 77"/>
            <p:cNvSpPr/>
            <p:nvPr/>
          </p:nvSpPr>
          <p:spPr bwMode="auto">
            <a:xfrm>
              <a:off x="10132219" y="1720057"/>
              <a:ext cx="130969"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5400"/>
                  </a:moveTo>
                  <a:lnTo>
                    <a:pt x="16800" y="5400"/>
                  </a:lnTo>
                  <a:lnTo>
                    <a:pt x="16800" y="16200"/>
                  </a:lnTo>
                  <a:lnTo>
                    <a:pt x="4799" y="16200"/>
                  </a:lnTo>
                  <a:cubicBezTo>
                    <a:pt x="4799" y="16200"/>
                    <a:pt x="4799" y="5400"/>
                    <a:pt x="4799" y="5400"/>
                  </a:cubicBezTo>
                  <a:close/>
                  <a:moveTo>
                    <a:pt x="2399" y="21599"/>
                  </a:moveTo>
                  <a:lnTo>
                    <a:pt x="19200" y="21599"/>
                  </a:lnTo>
                  <a:cubicBezTo>
                    <a:pt x="20526" y="21599"/>
                    <a:pt x="21599" y="20392"/>
                    <a:pt x="21599" y="18900"/>
                  </a:cubicBezTo>
                  <a:lnTo>
                    <a:pt x="21599" y="2700"/>
                  </a:lnTo>
                  <a:cubicBezTo>
                    <a:pt x="21599" y="1207"/>
                    <a:pt x="20526" y="0"/>
                    <a:pt x="19200" y="0"/>
                  </a:cubicBezTo>
                  <a:lnTo>
                    <a:pt x="2399" y="0"/>
                  </a:lnTo>
                  <a:cubicBezTo>
                    <a:pt x="1073" y="0"/>
                    <a:pt x="0" y="1207"/>
                    <a:pt x="0" y="2700"/>
                  </a:cubicBezTo>
                  <a:lnTo>
                    <a:pt x="0" y="18900"/>
                  </a:lnTo>
                  <a:cubicBezTo>
                    <a:pt x="0" y="20392"/>
                    <a:pt x="1073" y="21599"/>
                    <a:pt x="2399" y="2159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117" name="组合 116"/>
          <p:cNvGrpSpPr/>
          <p:nvPr/>
        </p:nvGrpSpPr>
        <p:grpSpPr>
          <a:xfrm>
            <a:off x="9122834" y="1896534"/>
            <a:ext cx="448733" cy="478367"/>
            <a:chOff x="6842125" y="1422400"/>
            <a:chExt cx="336550" cy="358775"/>
          </a:xfrm>
          <a:solidFill>
            <a:schemeClr val="bg1"/>
          </a:solidFill>
        </p:grpSpPr>
        <p:sp>
          <p:nvSpPr>
            <p:cNvPr id="118" name="AutoShape 78"/>
            <p:cNvSpPr/>
            <p:nvPr/>
          </p:nvSpPr>
          <p:spPr bwMode="auto">
            <a:xfrm>
              <a:off x="6842125" y="1422400"/>
              <a:ext cx="336550"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19" name="AutoShape 79"/>
            <p:cNvSpPr/>
            <p:nvPr/>
          </p:nvSpPr>
          <p:spPr bwMode="auto">
            <a:xfrm>
              <a:off x="6888163" y="1466850"/>
              <a:ext cx="246062" cy="2254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20" name="AutoShape 80"/>
            <p:cNvSpPr/>
            <p:nvPr/>
          </p:nvSpPr>
          <p:spPr bwMode="auto">
            <a:xfrm>
              <a:off x="7021513" y="1501775"/>
              <a:ext cx="68262" cy="666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121" name="Group 82"/>
          <p:cNvGrpSpPr/>
          <p:nvPr/>
        </p:nvGrpSpPr>
        <p:grpSpPr>
          <a:xfrm>
            <a:off x="8150191" y="1896533"/>
            <a:ext cx="478887" cy="478887"/>
            <a:chOff x="8216107" y="1647825"/>
            <a:chExt cx="464344" cy="464344"/>
          </a:xfrm>
          <a:solidFill>
            <a:schemeClr val="bg1"/>
          </a:solidFill>
        </p:grpSpPr>
        <p:sp>
          <p:nvSpPr>
            <p:cNvPr id="122" name="AutoShape 81"/>
            <p:cNvSpPr/>
            <p:nvPr/>
          </p:nvSpPr>
          <p:spPr bwMode="auto">
            <a:xfrm>
              <a:off x="8216107" y="164782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23" name="AutoShape 82"/>
            <p:cNvSpPr/>
            <p:nvPr/>
          </p:nvSpPr>
          <p:spPr bwMode="auto">
            <a:xfrm>
              <a:off x="8259763" y="202485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124" name="AutoShape 83"/>
          <p:cNvSpPr/>
          <p:nvPr/>
        </p:nvSpPr>
        <p:spPr bwMode="auto">
          <a:xfrm>
            <a:off x="7192434" y="1970618"/>
            <a:ext cx="478367" cy="31538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610" y="13990"/>
                </a:moveTo>
                <a:cubicBezTo>
                  <a:pt x="11373" y="14259"/>
                  <a:pt x="11093" y="14400"/>
                  <a:pt x="10800" y="14400"/>
                </a:cubicBezTo>
                <a:cubicBezTo>
                  <a:pt x="10505" y="14400"/>
                  <a:pt x="10225" y="14259"/>
                  <a:pt x="9990" y="13990"/>
                </a:cubicBezTo>
                <a:lnTo>
                  <a:pt x="7198" y="10800"/>
                </a:lnTo>
                <a:lnTo>
                  <a:pt x="6636" y="10157"/>
                </a:lnTo>
                <a:lnTo>
                  <a:pt x="1349" y="4115"/>
                </a:lnTo>
                <a:lnTo>
                  <a:pt x="1349" y="4114"/>
                </a:lnTo>
                <a:cubicBezTo>
                  <a:pt x="1349" y="2980"/>
                  <a:pt x="1955" y="2057"/>
                  <a:pt x="2699" y="2057"/>
                </a:cubicBezTo>
                <a:lnTo>
                  <a:pt x="18899" y="2057"/>
                </a:lnTo>
                <a:cubicBezTo>
                  <a:pt x="19643" y="2057"/>
                  <a:pt x="20249" y="2980"/>
                  <a:pt x="20249" y="4114"/>
                </a:cubicBezTo>
                <a:cubicBezTo>
                  <a:pt x="20249" y="4114"/>
                  <a:pt x="11610" y="13990"/>
                  <a:pt x="11610" y="13990"/>
                </a:cubicBezTo>
                <a:close/>
                <a:moveTo>
                  <a:pt x="20249" y="16198"/>
                </a:moveTo>
                <a:lnTo>
                  <a:pt x="15525" y="10800"/>
                </a:lnTo>
                <a:lnTo>
                  <a:pt x="20249" y="5399"/>
                </a:lnTo>
                <a:cubicBezTo>
                  <a:pt x="20249" y="5399"/>
                  <a:pt x="20249" y="16198"/>
                  <a:pt x="20249" y="16198"/>
                </a:cubicBezTo>
                <a:close/>
                <a:moveTo>
                  <a:pt x="20249" y="17484"/>
                </a:moveTo>
                <a:cubicBezTo>
                  <a:pt x="20249" y="18620"/>
                  <a:pt x="19643" y="19541"/>
                  <a:pt x="18899" y="19541"/>
                </a:cubicBezTo>
                <a:lnTo>
                  <a:pt x="2699" y="19541"/>
                </a:lnTo>
                <a:cubicBezTo>
                  <a:pt x="1955" y="19541"/>
                  <a:pt x="1349" y="18620"/>
                  <a:pt x="1349" y="17484"/>
                </a:cubicBezTo>
                <a:lnTo>
                  <a:pt x="6636" y="11442"/>
                </a:lnTo>
                <a:lnTo>
                  <a:pt x="9585" y="14813"/>
                </a:lnTo>
                <a:cubicBezTo>
                  <a:pt x="9945" y="15222"/>
                  <a:pt x="10372" y="15429"/>
                  <a:pt x="10800" y="15429"/>
                </a:cubicBezTo>
                <a:cubicBezTo>
                  <a:pt x="11228" y="15429"/>
                  <a:pt x="11654" y="15222"/>
                  <a:pt x="12015" y="14813"/>
                </a:cubicBezTo>
                <a:lnTo>
                  <a:pt x="14963" y="11442"/>
                </a:lnTo>
                <a:cubicBezTo>
                  <a:pt x="14963" y="11442"/>
                  <a:pt x="20249" y="17484"/>
                  <a:pt x="20249" y="17484"/>
                </a:cubicBezTo>
                <a:close/>
                <a:moveTo>
                  <a:pt x="1349" y="5399"/>
                </a:moveTo>
                <a:lnTo>
                  <a:pt x="6074" y="10800"/>
                </a:lnTo>
                <a:lnTo>
                  <a:pt x="1349" y="16198"/>
                </a:lnTo>
                <a:cubicBezTo>
                  <a:pt x="1349" y="16198"/>
                  <a:pt x="1349" y="5399"/>
                  <a:pt x="1349" y="5399"/>
                </a:cubicBezTo>
                <a:close/>
                <a:moveTo>
                  <a:pt x="18899" y="0"/>
                </a:moveTo>
                <a:lnTo>
                  <a:pt x="2699" y="0"/>
                </a:lnTo>
                <a:cubicBezTo>
                  <a:pt x="1208" y="0"/>
                  <a:pt x="0" y="1842"/>
                  <a:pt x="0" y="4114"/>
                </a:cubicBezTo>
                <a:lnTo>
                  <a:pt x="0" y="17484"/>
                </a:lnTo>
                <a:cubicBezTo>
                  <a:pt x="0" y="19756"/>
                  <a:pt x="1208" y="21600"/>
                  <a:pt x="2699" y="21600"/>
                </a:cubicBezTo>
                <a:lnTo>
                  <a:pt x="18899" y="21600"/>
                </a:lnTo>
                <a:cubicBezTo>
                  <a:pt x="20391" y="21600"/>
                  <a:pt x="21600" y="19756"/>
                  <a:pt x="21600" y="17484"/>
                </a:cubicBezTo>
                <a:lnTo>
                  <a:pt x="21600" y="4114"/>
                </a:lnTo>
                <a:cubicBezTo>
                  <a:pt x="21600" y="1842"/>
                  <a:pt x="20391" y="0"/>
                  <a:pt x="18899"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25" name="AutoShape 84"/>
          <p:cNvSpPr/>
          <p:nvPr/>
        </p:nvSpPr>
        <p:spPr bwMode="auto">
          <a:xfrm>
            <a:off x="6233584" y="1896534"/>
            <a:ext cx="480483" cy="4783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900"/>
                </a:moveTo>
                <a:cubicBezTo>
                  <a:pt x="20249" y="19643"/>
                  <a:pt x="19644" y="20249"/>
                  <a:pt x="18899" y="20249"/>
                </a:cubicBezTo>
                <a:lnTo>
                  <a:pt x="2699" y="20249"/>
                </a:lnTo>
                <a:cubicBezTo>
                  <a:pt x="1955" y="20249"/>
                  <a:pt x="1349" y="19643"/>
                  <a:pt x="1349" y="18900"/>
                </a:cubicBezTo>
                <a:lnTo>
                  <a:pt x="1349" y="5400"/>
                </a:lnTo>
                <a:cubicBezTo>
                  <a:pt x="1349" y="5027"/>
                  <a:pt x="1652" y="4725"/>
                  <a:pt x="2024" y="4725"/>
                </a:cubicBezTo>
                <a:lnTo>
                  <a:pt x="2699" y="4725"/>
                </a:lnTo>
                <a:lnTo>
                  <a:pt x="2699" y="18225"/>
                </a:lnTo>
                <a:cubicBezTo>
                  <a:pt x="2699" y="18598"/>
                  <a:pt x="3001" y="18900"/>
                  <a:pt x="3374" y="18900"/>
                </a:cubicBezTo>
                <a:cubicBezTo>
                  <a:pt x="3748" y="18900"/>
                  <a:pt x="4049" y="18598"/>
                  <a:pt x="4049" y="18225"/>
                </a:cubicBezTo>
                <a:lnTo>
                  <a:pt x="4049" y="2025"/>
                </a:lnTo>
                <a:cubicBezTo>
                  <a:pt x="4049" y="1652"/>
                  <a:pt x="4352" y="1350"/>
                  <a:pt x="4724" y="1350"/>
                </a:cubicBezTo>
                <a:lnTo>
                  <a:pt x="19575" y="1350"/>
                </a:lnTo>
                <a:cubicBezTo>
                  <a:pt x="19947" y="1350"/>
                  <a:pt x="20249" y="1652"/>
                  <a:pt x="20249" y="2025"/>
                </a:cubicBezTo>
                <a:cubicBezTo>
                  <a:pt x="20249" y="2025"/>
                  <a:pt x="20249" y="18900"/>
                  <a:pt x="20249" y="18900"/>
                </a:cubicBezTo>
                <a:close/>
                <a:moveTo>
                  <a:pt x="19575" y="0"/>
                </a:moveTo>
                <a:lnTo>
                  <a:pt x="4724" y="0"/>
                </a:lnTo>
                <a:cubicBezTo>
                  <a:pt x="3606" y="0"/>
                  <a:pt x="2699" y="905"/>
                  <a:pt x="2699" y="2025"/>
                </a:cubicBezTo>
                <a:lnTo>
                  <a:pt x="2699" y="3375"/>
                </a:lnTo>
                <a:lnTo>
                  <a:pt x="2024" y="3375"/>
                </a:lnTo>
                <a:cubicBezTo>
                  <a:pt x="906" y="3375"/>
                  <a:pt x="0" y="4280"/>
                  <a:pt x="0" y="5400"/>
                </a:cubicBezTo>
                <a:lnTo>
                  <a:pt x="0" y="18900"/>
                </a:lnTo>
                <a:cubicBezTo>
                  <a:pt x="0" y="20391"/>
                  <a:pt x="1208" y="21599"/>
                  <a:pt x="2699" y="21599"/>
                </a:cubicBezTo>
                <a:lnTo>
                  <a:pt x="18899" y="21599"/>
                </a:lnTo>
                <a:cubicBezTo>
                  <a:pt x="20391" y="21599"/>
                  <a:pt x="21600" y="20391"/>
                  <a:pt x="21600" y="18900"/>
                </a:cubicBezTo>
                <a:lnTo>
                  <a:pt x="21600" y="2025"/>
                </a:lnTo>
                <a:cubicBezTo>
                  <a:pt x="21600" y="905"/>
                  <a:pt x="20693" y="0"/>
                  <a:pt x="19575"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26" name="AutoShape 85"/>
          <p:cNvSpPr/>
          <p:nvPr/>
        </p:nvSpPr>
        <p:spPr bwMode="auto">
          <a:xfrm>
            <a:off x="6519334" y="2076451"/>
            <a:ext cx="133351" cy="1481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27" name="AutoShape 86"/>
          <p:cNvSpPr/>
          <p:nvPr/>
        </p:nvSpPr>
        <p:spPr bwMode="auto">
          <a:xfrm>
            <a:off x="6519334" y="2029884"/>
            <a:ext cx="133351" cy="169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28" name="AutoShape 87"/>
          <p:cNvSpPr/>
          <p:nvPr/>
        </p:nvSpPr>
        <p:spPr bwMode="auto">
          <a:xfrm>
            <a:off x="6519334" y="1985434"/>
            <a:ext cx="133351" cy="169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29" name="AutoShape 88"/>
          <p:cNvSpPr/>
          <p:nvPr/>
        </p:nvSpPr>
        <p:spPr bwMode="auto">
          <a:xfrm>
            <a:off x="6354234" y="2300817"/>
            <a:ext cx="133351" cy="1481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30" name="AutoShape 89"/>
          <p:cNvSpPr/>
          <p:nvPr/>
        </p:nvSpPr>
        <p:spPr bwMode="auto">
          <a:xfrm>
            <a:off x="6354234" y="2256368"/>
            <a:ext cx="133351" cy="148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31" name="AutoShape 90"/>
          <p:cNvSpPr/>
          <p:nvPr/>
        </p:nvSpPr>
        <p:spPr bwMode="auto">
          <a:xfrm>
            <a:off x="6354234" y="2211918"/>
            <a:ext cx="133351" cy="12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32" name="AutoShape 91"/>
          <p:cNvSpPr/>
          <p:nvPr/>
        </p:nvSpPr>
        <p:spPr bwMode="auto">
          <a:xfrm>
            <a:off x="6519334" y="2300817"/>
            <a:ext cx="133351" cy="1481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33" name="AutoShape 92"/>
          <p:cNvSpPr/>
          <p:nvPr/>
        </p:nvSpPr>
        <p:spPr bwMode="auto">
          <a:xfrm>
            <a:off x="6519334" y="2256368"/>
            <a:ext cx="133351" cy="148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34" name="AutoShape 93"/>
          <p:cNvSpPr/>
          <p:nvPr/>
        </p:nvSpPr>
        <p:spPr bwMode="auto">
          <a:xfrm>
            <a:off x="6519334" y="2211918"/>
            <a:ext cx="133351" cy="12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35" name="AutoShape 94"/>
          <p:cNvSpPr/>
          <p:nvPr/>
        </p:nvSpPr>
        <p:spPr bwMode="auto">
          <a:xfrm>
            <a:off x="6354233" y="2120901"/>
            <a:ext cx="298451" cy="148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69"/>
                  <a:pt x="242" y="21599"/>
                  <a:pt x="540" y="21599"/>
                </a:cubicBezTo>
                <a:lnTo>
                  <a:pt x="21060" y="21599"/>
                </a:lnTo>
                <a:cubicBezTo>
                  <a:pt x="21357" y="21599"/>
                  <a:pt x="21600" y="16769"/>
                  <a:pt x="21600" y="10800"/>
                </a:cubicBezTo>
                <a:cubicBezTo>
                  <a:pt x="21600" y="4851"/>
                  <a:pt x="21357" y="0"/>
                  <a:pt x="2106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36" name="AutoShape 95"/>
          <p:cNvSpPr/>
          <p:nvPr/>
        </p:nvSpPr>
        <p:spPr bwMode="auto">
          <a:xfrm>
            <a:off x="6354233" y="2165351"/>
            <a:ext cx="298451" cy="1481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90"/>
                  <a:pt x="242" y="21599"/>
                  <a:pt x="540" y="21599"/>
                </a:cubicBezTo>
                <a:lnTo>
                  <a:pt x="21060" y="21599"/>
                </a:lnTo>
                <a:cubicBezTo>
                  <a:pt x="21357" y="21599"/>
                  <a:pt x="21600" y="16790"/>
                  <a:pt x="21600" y="10800"/>
                </a:cubicBezTo>
                <a:cubicBezTo>
                  <a:pt x="21600" y="4851"/>
                  <a:pt x="21357" y="0"/>
                  <a:pt x="2106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37" name="AutoShape 96"/>
          <p:cNvSpPr/>
          <p:nvPr/>
        </p:nvSpPr>
        <p:spPr bwMode="auto">
          <a:xfrm>
            <a:off x="6354234" y="1955800"/>
            <a:ext cx="133351" cy="1354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4792"/>
                </a:moveTo>
                <a:lnTo>
                  <a:pt x="16800" y="4792"/>
                </a:lnTo>
                <a:lnTo>
                  <a:pt x="16800" y="16797"/>
                </a:lnTo>
                <a:lnTo>
                  <a:pt x="4799" y="16797"/>
                </a:lnTo>
                <a:cubicBezTo>
                  <a:pt x="4799" y="16797"/>
                  <a:pt x="4799" y="4792"/>
                  <a:pt x="4799" y="4792"/>
                </a:cubicBezTo>
                <a:close/>
                <a:moveTo>
                  <a:pt x="2399" y="21600"/>
                </a:moveTo>
                <a:lnTo>
                  <a:pt x="19199" y="21600"/>
                </a:lnTo>
                <a:cubicBezTo>
                  <a:pt x="20527" y="21600"/>
                  <a:pt x="21600" y="20523"/>
                  <a:pt x="21600" y="19198"/>
                </a:cubicBezTo>
                <a:lnTo>
                  <a:pt x="21600" y="2401"/>
                </a:lnTo>
                <a:cubicBezTo>
                  <a:pt x="21600" y="1076"/>
                  <a:pt x="20527" y="0"/>
                  <a:pt x="19199" y="0"/>
                </a:cubicBezTo>
                <a:lnTo>
                  <a:pt x="2399" y="0"/>
                </a:lnTo>
                <a:cubicBezTo>
                  <a:pt x="1072" y="0"/>
                  <a:pt x="0" y="1076"/>
                  <a:pt x="0" y="2401"/>
                </a:cubicBezTo>
                <a:lnTo>
                  <a:pt x="0" y="19198"/>
                </a:lnTo>
                <a:cubicBezTo>
                  <a:pt x="0" y="20523"/>
                  <a:pt x="1072" y="21600"/>
                  <a:pt x="2399" y="2160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138" name="组合 137"/>
          <p:cNvGrpSpPr/>
          <p:nvPr/>
        </p:nvGrpSpPr>
        <p:grpSpPr>
          <a:xfrm>
            <a:off x="5287433" y="4777318"/>
            <a:ext cx="284955" cy="478367"/>
            <a:chOff x="3965575" y="3582988"/>
            <a:chExt cx="247650" cy="358775"/>
          </a:xfrm>
          <a:solidFill>
            <a:schemeClr val="bg1"/>
          </a:solidFill>
        </p:grpSpPr>
        <p:sp>
          <p:nvSpPr>
            <p:cNvPr id="139" name="AutoShape 97"/>
            <p:cNvSpPr/>
            <p:nvPr/>
          </p:nvSpPr>
          <p:spPr bwMode="auto">
            <a:xfrm>
              <a:off x="3965575" y="3582988"/>
              <a:ext cx="247650"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40" name="AutoShape 98"/>
            <p:cNvSpPr/>
            <p:nvPr/>
          </p:nvSpPr>
          <p:spPr bwMode="auto">
            <a:xfrm>
              <a:off x="4067175" y="3616325"/>
              <a:ext cx="44450"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41" name="AutoShape 99"/>
            <p:cNvSpPr/>
            <p:nvPr/>
          </p:nvSpPr>
          <p:spPr bwMode="auto">
            <a:xfrm>
              <a:off x="4078288" y="3897313"/>
              <a:ext cx="22225"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142" name="AutoShape 100"/>
          <p:cNvSpPr/>
          <p:nvPr/>
        </p:nvSpPr>
        <p:spPr bwMode="auto">
          <a:xfrm>
            <a:off x="4286251" y="4777318"/>
            <a:ext cx="419100" cy="4783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6750"/>
                </a:moveTo>
                <a:lnTo>
                  <a:pt x="1542" y="6750"/>
                </a:lnTo>
                <a:lnTo>
                  <a:pt x="1542" y="4725"/>
                </a:lnTo>
                <a:lnTo>
                  <a:pt x="20057" y="4725"/>
                </a:lnTo>
                <a:cubicBezTo>
                  <a:pt x="20057" y="4725"/>
                  <a:pt x="20057" y="6750"/>
                  <a:pt x="20057" y="6750"/>
                </a:cubicBezTo>
                <a:close/>
                <a:moveTo>
                  <a:pt x="17485" y="10124"/>
                </a:moveTo>
                <a:lnTo>
                  <a:pt x="4113" y="10124"/>
                </a:lnTo>
                <a:lnTo>
                  <a:pt x="3857" y="8100"/>
                </a:lnTo>
                <a:lnTo>
                  <a:pt x="17742" y="8100"/>
                </a:lnTo>
                <a:cubicBezTo>
                  <a:pt x="17742" y="8100"/>
                  <a:pt x="17485" y="10124"/>
                  <a:pt x="17485" y="10124"/>
                </a:cubicBezTo>
                <a:close/>
                <a:moveTo>
                  <a:pt x="16542" y="17549"/>
                </a:moveTo>
                <a:lnTo>
                  <a:pt x="5057" y="17549"/>
                </a:lnTo>
                <a:lnTo>
                  <a:pt x="4199" y="10800"/>
                </a:lnTo>
                <a:lnTo>
                  <a:pt x="17399" y="10800"/>
                </a:lnTo>
                <a:cubicBezTo>
                  <a:pt x="17399" y="10800"/>
                  <a:pt x="16542" y="17549"/>
                  <a:pt x="16542" y="17549"/>
                </a:cubicBezTo>
                <a:close/>
                <a:moveTo>
                  <a:pt x="5400" y="20249"/>
                </a:moveTo>
                <a:lnTo>
                  <a:pt x="5142" y="18225"/>
                </a:lnTo>
                <a:lnTo>
                  <a:pt x="16456" y="18225"/>
                </a:lnTo>
                <a:lnTo>
                  <a:pt x="16200" y="20249"/>
                </a:lnTo>
                <a:cubicBezTo>
                  <a:pt x="16200" y="20249"/>
                  <a:pt x="5400" y="20249"/>
                  <a:pt x="5400" y="20249"/>
                </a:cubicBezTo>
                <a:close/>
                <a:moveTo>
                  <a:pt x="3857" y="1350"/>
                </a:moveTo>
                <a:lnTo>
                  <a:pt x="17742" y="1350"/>
                </a:lnTo>
                <a:lnTo>
                  <a:pt x="18514" y="3375"/>
                </a:lnTo>
                <a:lnTo>
                  <a:pt x="3085" y="3375"/>
                </a:lnTo>
                <a:cubicBezTo>
                  <a:pt x="3085" y="3375"/>
                  <a:pt x="3857" y="1350"/>
                  <a:pt x="3857" y="1350"/>
                </a:cubicBezTo>
                <a:close/>
                <a:moveTo>
                  <a:pt x="20143" y="3389"/>
                </a:moveTo>
                <a:lnTo>
                  <a:pt x="19205" y="922"/>
                </a:lnTo>
                <a:cubicBezTo>
                  <a:pt x="18996" y="371"/>
                  <a:pt x="18407" y="0"/>
                  <a:pt x="17742" y="0"/>
                </a:cubicBezTo>
                <a:lnTo>
                  <a:pt x="3857" y="0"/>
                </a:lnTo>
                <a:cubicBezTo>
                  <a:pt x="3192" y="0"/>
                  <a:pt x="2603" y="371"/>
                  <a:pt x="2393" y="922"/>
                </a:cubicBezTo>
                <a:lnTo>
                  <a:pt x="1448" y="3391"/>
                </a:lnTo>
                <a:cubicBezTo>
                  <a:pt x="643" y="3436"/>
                  <a:pt x="0" y="4008"/>
                  <a:pt x="0" y="4725"/>
                </a:cubicBezTo>
                <a:lnTo>
                  <a:pt x="0" y="6750"/>
                </a:lnTo>
                <a:cubicBezTo>
                  <a:pt x="0" y="7495"/>
                  <a:pt x="690" y="8100"/>
                  <a:pt x="1542" y="8100"/>
                </a:cubicBezTo>
                <a:lnTo>
                  <a:pt x="2340" y="8100"/>
                </a:lnTo>
                <a:cubicBezTo>
                  <a:pt x="2340" y="8150"/>
                  <a:pt x="2317" y="8198"/>
                  <a:pt x="2323" y="8249"/>
                </a:cubicBezTo>
                <a:lnTo>
                  <a:pt x="3866" y="20398"/>
                </a:lnTo>
                <a:cubicBezTo>
                  <a:pt x="3953" y="21082"/>
                  <a:pt x="4614" y="21599"/>
                  <a:pt x="5400" y="21599"/>
                </a:cubicBezTo>
                <a:lnTo>
                  <a:pt x="16200" y="21599"/>
                </a:lnTo>
                <a:cubicBezTo>
                  <a:pt x="16986" y="21599"/>
                  <a:pt x="17646" y="21082"/>
                  <a:pt x="17732" y="20398"/>
                </a:cubicBezTo>
                <a:lnTo>
                  <a:pt x="19275" y="8249"/>
                </a:lnTo>
                <a:cubicBezTo>
                  <a:pt x="19282" y="8198"/>
                  <a:pt x="19258" y="8150"/>
                  <a:pt x="19258" y="8100"/>
                </a:cubicBezTo>
                <a:lnTo>
                  <a:pt x="20057" y="8100"/>
                </a:lnTo>
                <a:cubicBezTo>
                  <a:pt x="20908" y="8100"/>
                  <a:pt x="21600" y="7495"/>
                  <a:pt x="21600" y="6750"/>
                </a:cubicBezTo>
                <a:lnTo>
                  <a:pt x="21600" y="4725"/>
                </a:lnTo>
                <a:cubicBezTo>
                  <a:pt x="21600" y="4006"/>
                  <a:pt x="20952" y="3431"/>
                  <a:pt x="20143" y="3389"/>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43" name="AutoShape 101"/>
          <p:cNvSpPr/>
          <p:nvPr/>
        </p:nvSpPr>
        <p:spPr bwMode="auto">
          <a:xfrm>
            <a:off x="3297767" y="4806951"/>
            <a:ext cx="478367" cy="419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514"/>
                </a:moveTo>
                <a:cubicBezTo>
                  <a:pt x="20249" y="19365"/>
                  <a:pt x="19644" y="20057"/>
                  <a:pt x="18899" y="20057"/>
                </a:cubicBezTo>
                <a:lnTo>
                  <a:pt x="2699" y="20057"/>
                </a:lnTo>
                <a:cubicBezTo>
                  <a:pt x="1955" y="20057"/>
                  <a:pt x="1349" y="19365"/>
                  <a:pt x="1349" y="18514"/>
                </a:cubicBezTo>
                <a:lnTo>
                  <a:pt x="1349" y="13114"/>
                </a:lnTo>
                <a:lnTo>
                  <a:pt x="4050" y="1542"/>
                </a:lnTo>
                <a:lnTo>
                  <a:pt x="17549" y="1542"/>
                </a:lnTo>
                <a:lnTo>
                  <a:pt x="20249" y="13114"/>
                </a:lnTo>
                <a:cubicBezTo>
                  <a:pt x="20249" y="13114"/>
                  <a:pt x="20249" y="18514"/>
                  <a:pt x="20249" y="18514"/>
                </a:cubicBezTo>
                <a:close/>
                <a:moveTo>
                  <a:pt x="21548" y="12693"/>
                </a:moveTo>
                <a:lnTo>
                  <a:pt x="18847" y="1117"/>
                </a:lnTo>
                <a:cubicBezTo>
                  <a:pt x="18683" y="460"/>
                  <a:pt x="18150" y="0"/>
                  <a:pt x="17549" y="0"/>
                </a:cubicBezTo>
                <a:lnTo>
                  <a:pt x="10800" y="0"/>
                </a:lnTo>
                <a:lnTo>
                  <a:pt x="4049" y="0"/>
                </a:lnTo>
                <a:cubicBezTo>
                  <a:pt x="3449" y="0"/>
                  <a:pt x="2916" y="460"/>
                  <a:pt x="2752" y="1117"/>
                </a:cubicBezTo>
                <a:lnTo>
                  <a:pt x="51" y="12693"/>
                </a:lnTo>
                <a:cubicBezTo>
                  <a:pt x="17" y="12835"/>
                  <a:pt x="0" y="12976"/>
                  <a:pt x="0" y="13114"/>
                </a:cubicBezTo>
                <a:lnTo>
                  <a:pt x="0" y="18514"/>
                </a:lnTo>
                <a:cubicBezTo>
                  <a:pt x="0" y="20218"/>
                  <a:pt x="1208" y="21600"/>
                  <a:pt x="2699" y="21600"/>
                </a:cubicBezTo>
                <a:lnTo>
                  <a:pt x="18899" y="21600"/>
                </a:lnTo>
                <a:cubicBezTo>
                  <a:pt x="20391" y="21600"/>
                  <a:pt x="21600" y="20218"/>
                  <a:pt x="21600" y="18514"/>
                </a:cubicBezTo>
                <a:lnTo>
                  <a:pt x="21600" y="13114"/>
                </a:lnTo>
                <a:cubicBezTo>
                  <a:pt x="21600" y="12976"/>
                  <a:pt x="21582" y="12835"/>
                  <a:pt x="21548" y="12693"/>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44" name="AutoShape 102"/>
          <p:cNvSpPr/>
          <p:nvPr/>
        </p:nvSpPr>
        <p:spPr bwMode="auto">
          <a:xfrm>
            <a:off x="3357033" y="4866217"/>
            <a:ext cx="366184" cy="268816"/>
          </a:xfrm>
          <a:custGeom>
            <a:avLst/>
            <a:gdLst>
              <a:gd name="T0" fmla="+- 0 10799 40"/>
              <a:gd name="T1" fmla="*/ T0 w 21519"/>
              <a:gd name="T2" fmla="*/ 10800 h 21600"/>
              <a:gd name="T3" fmla="+- 0 10799 40"/>
              <a:gd name="T4" fmla="*/ T3 w 21519"/>
              <a:gd name="T5" fmla="*/ 10800 h 21600"/>
              <a:gd name="T6" fmla="+- 0 10799 40"/>
              <a:gd name="T7" fmla="*/ T6 w 21519"/>
              <a:gd name="T8" fmla="*/ 10800 h 21600"/>
              <a:gd name="T9" fmla="+- 0 10799 40"/>
              <a:gd name="T10" fmla="*/ T9 w 21519"/>
              <a:gd name="T11" fmla="*/ 10800 h 21600"/>
            </a:gdLst>
            <a:ahLst/>
            <a:cxnLst>
              <a:cxn ang="0">
                <a:pos x="T1" y="T2"/>
              </a:cxn>
              <a:cxn ang="0">
                <a:pos x="T4" y="T5"/>
              </a:cxn>
              <a:cxn ang="0">
                <a:pos x="T7" y="T8"/>
              </a:cxn>
              <a:cxn ang="0">
                <a:pos x="T10" y="T11"/>
              </a:cxn>
            </a:cxnLst>
            <a:rect l="0" t="0" r="r" b="b"/>
            <a:pathLst>
              <a:path w="21519" h="21600">
                <a:moveTo>
                  <a:pt x="18070" y="14399"/>
                </a:moveTo>
                <a:lnTo>
                  <a:pt x="16603" y="14399"/>
                </a:lnTo>
                <a:cubicBezTo>
                  <a:pt x="15931" y="14399"/>
                  <a:pt x="15325" y="14907"/>
                  <a:pt x="15024" y="15725"/>
                </a:cubicBezTo>
                <a:lnTo>
                  <a:pt x="13746" y="19199"/>
                </a:lnTo>
                <a:lnTo>
                  <a:pt x="7773" y="19199"/>
                </a:lnTo>
                <a:lnTo>
                  <a:pt x="6495" y="15725"/>
                </a:lnTo>
                <a:cubicBezTo>
                  <a:pt x="6194" y="14907"/>
                  <a:pt x="5588" y="14399"/>
                  <a:pt x="4916" y="14399"/>
                </a:cubicBezTo>
                <a:lnTo>
                  <a:pt x="3449" y="14399"/>
                </a:lnTo>
                <a:lnTo>
                  <a:pt x="1343" y="14399"/>
                </a:lnTo>
                <a:lnTo>
                  <a:pt x="3924" y="1200"/>
                </a:lnTo>
                <a:lnTo>
                  <a:pt x="17595" y="1200"/>
                </a:lnTo>
                <a:lnTo>
                  <a:pt x="20176" y="14399"/>
                </a:lnTo>
                <a:cubicBezTo>
                  <a:pt x="20176" y="14399"/>
                  <a:pt x="18070" y="14399"/>
                  <a:pt x="18070" y="14399"/>
                </a:cubicBezTo>
                <a:close/>
                <a:moveTo>
                  <a:pt x="17595" y="0"/>
                </a:moveTo>
                <a:lnTo>
                  <a:pt x="3924" y="0"/>
                </a:lnTo>
                <a:cubicBezTo>
                  <a:pt x="3524" y="0"/>
                  <a:pt x="3174" y="366"/>
                  <a:pt x="3071" y="891"/>
                </a:cubicBezTo>
                <a:lnTo>
                  <a:pt x="28" y="15291"/>
                </a:lnTo>
                <a:cubicBezTo>
                  <a:pt x="-40" y="15651"/>
                  <a:pt x="16" y="16035"/>
                  <a:pt x="183" y="16330"/>
                </a:cubicBezTo>
                <a:cubicBezTo>
                  <a:pt x="350" y="16625"/>
                  <a:pt x="609" y="16799"/>
                  <a:pt x="883" y="16799"/>
                </a:cubicBezTo>
                <a:lnTo>
                  <a:pt x="3449" y="16799"/>
                </a:lnTo>
                <a:lnTo>
                  <a:pt x="4456" y="16799"/>
                </a:lnTo>
                <a:lnTo>
                  <a:pt x="4916" y="16799"/>
                </a:lnTo>
                <a:lnTo>
                  <a:pt x="6194" y="20274"/>
                </a:lnTo>
                <a:cubicBezTo>
                  <a:pt x="6493" y="21086"/>
                  <a:pt x="7104" y="21599"/>
                  <a:pt x="7773" y="21599"/>
                </a:cubicBezTo>
                <a:lnTo>
                  <a:pt x="13746" y="21599"/>
                </a:lnTo>
                <a:cubicBezTo>
                  <a:pt x="14415" y="21599"/>
                  <a:pt x="15026" y="21086"/>
                  <a:pt x="15325" y="20274"/>
                </a:cubicBezTo>
                <a:lnTo>
                  <a:pt x="16603" y="16799"/>
                </a:lnTo>
                <a:lnTo>
                  <a:pt x="17063" y="16799"/>
                </a:lnTo>
                <a:lnTo>
                  <a:pt x="18070" y="16799"/>
                </a:lnTo>
                <a:lnTo>
                  <a:pt x="20636" y="16799"/>
                </a:lnTo>
                <a:cubicBezTo>
                  <a:pt x="20910" y="16799"/>
                  <a:pt x="21169" y="16625"/>
                  <a:pt x="21336" y="16330"/>
                </a:cubicBezTo>
                <a:cubicBezTo>
                  <a:pt x="21503" y="16035"/>
                  <a:pt x="21560" y="15651"/>
                  <a:pt x="21490" y="15291"/>
                </a:cubicBezTo>
                <a:lnTo>
                  <a:pt x="18448" y="891"/>
                </a:lnTo>
                <a:cubicBezTo>
                  <a:pt x="18345" y="366"/>
                  <a:pt x="17995" y="0"/>
                  <a:pt x="17595"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45" name="AutoShape 103"/>
          <p:cNvSpPr/>
          <p:nvPr/>
        </p:nvSpPr>
        <p:spPr bwMode="auto">
          <a:xfrm>
            <a:off x="2415118" y="4881033"/>
            <a:ext cx="171449" cy="1121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60" y="0"/>
                </a:moveTo>
                <a:cubicBezTo>
                  <a:pt x="9461" y="0"/>
                  <a:pt x="0" y="9233"/>
                  <a:pt x="0" y="20160"/>
                </a:cubicBezTo>
                <a:cubicBezTo>
                  <a:pt x="0" y="20954"/>
                  <a:pt x="420" y="21600"/>
                  <a:pt x="939" y="21600"/>
                </a:cubicBezTo>
                <a:cubicBezTo>
                  <a:pt x="1457" y="21600"/>
                  <a:pt x="1878" y="20954"/>
                  <a:pt x="1878" y="20160"/>
                </a:cubicBezTo>
                <a:cubicBezTo>
                  <a:pt x="1878" y="10956"/>
                  <a:pt x="10655" y="2880"/>
                  <a:pt x="20660" y="2880"/>
                </a:cubicBezTo>
                <a:cubicBezTo>
                  <a:pt x="21179" y="2880"/>
                  <a:pt x="21600" y="2234"/>
                  <a:pt x="21600" y="1440"/>
                </a:cubicBezTo>
                <a:cubicBezTo>
                  <a:pt x="21600" y="645"/>
                  <a:pt x="21179" y="0"/>
                  <a:pt x="2066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46" name="AutoShape 104"/>
          <p:cNvSpPr/>
          <p:nvPr/>
        </p:nvSpPr>
        <p:spPr bwMode="auto">
          <a:xfrm>
            <a:off x="2338918" y="4806951"/>
            <a:ext cx="478367" cy="419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6971"/>
                </a:moveTo>
                <a:cubicBezTo>
                  <a:pt x="10181" y="16971"/>
                  <a:pt x="9546" y="16918"/>
                  <a:pt x="8912" y="16811"/>
                </a:cubicBezTo>
                <a:cubicBezTo>
                  <a:pt x="8847" y="16800"/>
                  <a:pt x="8781" y="16794"/>
                  <a:pt x="8716" y="16794"/>
                </a:cubicBezTo>
                <a:cubicBezTo>
                  <a:pt x="8315" y="16794"/>
                  <a:pt x="7931" y="16999"/>
                  <a:pt x="7673" y="17359"/>
                </a:cubicBezTo>
                <a:cubicBezTo>
                  <a:pt x="7384" y="17761"/>
                  <a:pt x="6563" y="18657"/>
                  <a:pt x="5591" y="19318"/>
                </a:cubicBezTo>
                <a:cubicBezTo>
                  <a:pt x="5854" y="18628"/>
                  <a:pt x="6060" y="17853"/>
                  <a:pt x="6074" y="17056"/>
                </a:cubicBezTo>
                <a:cubicBezTo>
                  <a:pt x="6078" y="17006"/>
                  <a:pt x="6080" y="16956"/>
                  <a:pt x="6080" y="16914"/>
                </a:cubicBezTo>
                <a:cubicBezTo>
                  <a:pt x="6080" y="16334"/>
                  <a:pt x="5796" y="15803"/>
                  <a:pt x="5344" y="15540"/>
                </a:cubicBezTo>
                <a:cubicBezTo>
                  <a:pt x="2843" y="14080"/>
                  <a:pt x="1349" y="11731"/>
                  <a:pt x="1349" y="9257"/>
                </a:cubicBezTo>
                <a:cubicBezTo>
                  <a:pt x="1349" y="5003"/>
                  <a:pt x="5588" y="1542"/>
                  <a:pt x="10800" y="1542"/>
                </a:cubicBezTo>
                <a:cubicBezTo>
                  <a:pt x="16011" y="1542"/>
                  <a:pt x="20249" y="5003"/>
                  <a:pt x="20249" y="9257"/>
                </a:cubicBezTo>
                <a:cubicBezTo>
                  <a:pt x="20249" y="13510"/>
                  <a:pt x="16011" y="16971"/>
                  <a:pt x="10800" y="16971"/>
                </a:cubicBezTo>
                <a:moveTo>
                  <a:pt x="10800" y="0"/>
                </a:moveTo>
                <a:cubicBezTo>
                  <a:pt x="4835" y="0"/>
                  <a:pt x="0" y="4144"/>
                  <a:pt x="0" y="9257"/>
                </a:cubicBezTo>
                <a:cubicBezTo>
                  <a:pt x="0" y="12440"/>
                  <a:pt x="1875" y="15248"/>
                  <a:pt x="4730" y="16914"/>
                </a:cubicBezTo>
                <a:cubicBezTo>
                  <a:pt x="4730" y="16935"/>
                  <a:pt x="4724" y="16949"/>
                  <a:pt x="4724" y="16971"/>
                </a:cubicBezTo>
                <a:cubicBezTo>
                  <a:pt x="4724" y="18354"/>
                  <a:pt x="3821" y="19843"/>
                  <a:pt x="3423" y="20625"/>
                </a:cubicBezTo>
                <a:lnTo>
                  <a:pt x="3425" y="20625"/>
                </a:lnTo>
                <a:cubicBezTo>
                  <a:pt x="3393" y="20709"/>
                  <a:pt x="3374" y="20802"/>
                  <a:pt x="3374" y="20900"/>
                </a:cubicBezTo>
                <a:cubicBezTo>
                  <a:pt x="3374" y="21287"/>
                  <a:pt x="3648" y="21600"/>
                  <a:pt x="3986" y="21600"/>
                </a:cubicBezTo>
                <a:cubicBezTo>
                  <a:pt x="4049" y="21600"/>
                  <a:pt x="4161" y="21580"/>
                  <a:pt x="4158" y="21590"/>
                </a:cubicBezTo>
                <a:cubicBezTo>
                  <a:pt x="6268" y="21195"/>
                  <a:pt x="8255" y="18979"/>
                  <a:pt x="8716" y="18338"/>
                </a:cubicBezTo>
                <a:cubicBezTo>
                  <a:pt x="9391" y="18451"/>
                  <a:pt x="10086" y="18514"/>
                  <a:pt x="10800" y="18514"/>
                </a:cubicBezTo>
                <a:cubicBezTo>
                  <a:pt x="16764" y="18514"/>
                  <a:pt x="21600" y="14369"/>
                  <a:pt x="21600" y="9257"/>
                </a:cubicBezTo>
                <a:cubicBezTo>
                  <a:pt x="21600" y="4144"/>
                  <a:pt x="16764" y="0"/>
                  <a:pt x="108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147" name="组合 146"/>
          <p:cNvGrpSpPr/>
          <p:nvPr/>
        </p:nvGrpSpPr>
        <p:grpSpPr>
          <a:xfrm>
            <a:off x="1380067" y="4866218"/>
            <a:ext cx="478367" cy="300567"/>
            <a:chOff x="1035050" y="3649663"/>
            <a:chExt cx="358775" cy="225425"/>
          </a:xfrm>
          <a:solidFill>
            <a:schemeClr val="bg1"/>
          </a:solidFill>
        </p:grpSpPr>
        <p:sp>
          <p:nvSpPr>
            <p:cNvPr id="148" name="AutoShape 105"/>
            <p:cNvSpPr/>
            <p:nvPr/>
          </p:nvSpPr>
          <p:spPr bwMode="auto">
            <a:xfrm>
              <a:off x="1035050" y="3649663"/>
              <a:ext cx="358775" cy="2254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9438"/>
                  </a:moveTo>
                  <a:cubicBezTo>
                    <a:pt x="7005" y="19438"/>
                    <a:pt x="3289" y="15988"/>
                    <a:pt x="1437" y="10797"/>
                  </a:cubicBezTo>
                  <a:cubicBezTo>
                    <a:pt x="3298" y="5598"/>
                    <a:pt x="7009" y="2161"/>
                    <a:pt x="10800" y="2161"/>
                  </a:cubicBezTo>
                  <a:cubicBezTo>
                    <a:pt x="14595" y="2161"/>
                    <a:pt x="18310" y="5611"/>
                    <a:pt x="20162" y="10802"/>
                  </a:cubicBezTo>
                  <a:cubicBezTo>
                    <a:pt x="18301" y="16000"/>
                    <a:pt x="14590" y="19438"/>
                    <a:pt x="10800" y="19438"/>
                  </a:cubicBezTo>
                  <a:moveTo>
                    <a:pt x="21576" y="10561"/>
                  </a:moveTo>
                  <a:cubicBezTo>
                    <a:pt x="21569" y="10516"/>
                    <a:pt x="21573" y="10467"/>
                    <a:pt x="21562" y="10423"/>
                  </a:cubicBezTo>
                  <a:cubicBezTo>
                    <a:pt x="21558" y="10406"/>
                    <a:pt x="21548" y="10395"/>
                    <a:pt x="21544" y="10378"/>
                  </a:cubicBezTo>
                  <a:cubicBezTo>
                    <a:pt x="21537" y="10352"/>
                    <a:pt x="21539" y="10322"/>
                    <a:pt x="21530" y="10297"/>
                  </a:cubicBezTo>
                  <a:cubicBezTo>
                    <a:pt x="19569" y="4298"/>
                    <a:pt x="15302" y="0"/>
                    <a:pt x="10800" y="0"/>
                  </a:cubicBezTo>
                  <a:cubicBezTo>
                    <a:pt x="6297" y="0"/>
                    <a:pt x="2030" y="4290"/>
                    <a:pt x="69" y="10290"/>
                  </a:cubicBezTo>
                  <a:cubicBezTo>
                    <a:pt x="61" y="10316"/>
                    <a:pt x="62" y="10344"/>
                    <a:pt x="55" y="10370"/>
                  </a:cubicBezTo>
                  <a:cubicBezTo>
                    <a:pt x="51" y="10387"/>
                    <a:pt x="41" y="10398"/>
                    <a:pt x="37" y="10415"/>
                  </a:cubicBezTo>
                  <a:cubicBezTo>
                    <a:pt x="26" y="10459"/>
                    <a:pt x="30" y="10508"/>
                    <a:pt x="24" y="10554"/>
                  </a:cubicBezTo>
                  <a:cubicBezTo>
                    <a:pt x="12" y="10635"/>
                    <a:pt x="0" y="10714"/>
                    <a:pt x="0" y="10796"/>
                  </a:cubicBezTo>
                  <a:cubicBezTo>
                    <a:pt x="0" y="10878"/>
                    <a:pt x="12" y="10955"/>
                    <a:pt x="24" y="11038"/>
                  </a:cubicBezTo>
                  <a:cubicBezTo>
                    <a:pt x="30" y="11083"/>
                    <a:pt x="26" y="11131"/>
                    <a:pt x="37" y="11175"/>
                  </a:cubicBezTo>
                  <a:cubicBezTo>
                    <a:pt x="41" y="11193"/>
                    <a:pt x="51" y="11204"/>
                    <a:pt x="55" y="11220"/>
                  </a:cubicBezTo>
                  <a:cubicBezTo>
                    <a:pt x="62" y="11247"/>
                    <a:pt x="61" y="11276"/>
                    <a:pt x="69" y="11302"/>
                  </a:cubicBezTo>
                  <a:cubicBezTo>
                    <a:pt x="2030" y="17300"/>
                    <a:pt x="6297" y="21599"/>
                    <a:pt x="10800" y="21599"/>
                  </a:cubicBezTo>
                  <a:cubicBezTo>
                    <a:pt x="15302" y="21599"/>
                    <a:pt x="19569" y="17308"/>
                    <a:pt x="21530" y="11309"/>
                  </a:cubicBezTo>
                  <a:cubicBezTo>
                    <a:pt x="21539" y="11283"/>
                    <a:pt x="21537" y="11255"/>
                    <a:pt x="21544" y="11228"/>
                  </a:cubicBezTo>
                  <a:cubicBezTo>
                    <a:pt x="21548" y="11212"/>
                    <a:pt x="21558" y="11201"/>
                    <a:pt x="21562" y="11183"/>
                  </a:cubicBezTo>
                  <a:cubicBezTo>
                    <a:pt x="21573" y="11139"/>
                    <a:pt x="21569" y="11089"/>
                    <a:pt x="21576" y="11044"/>
                  </a:cubicBezTo>
                  <a:cubicBezTo>
                    <a:pt x="21587" y="10963"/>
                    <a:pt x="21599" y="10885"/>
                    <a:pt x="21599" y="10803"/>
                  </a:cubicBezTo>
                  <a:cubicBezTo>
                    <a:pt x="21599" y="10721"/>
                    <a:pt x="21587" y="10642"/>
                    <a:pt x="21576" y="10561"/>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49" name="AutoShape 106"/>
            <p:cNvSpPr/>
            <p:nvPr/>
          </p:nvSpPr>
          <p:spPr bwMode="auto">
            <a:xfrm>
              <a:off x="1169988" y="3717925"/>
              <a:ext cx="50800" cy="492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2" y="0"/>
                  </a:moveTo>
                  <a:cubicBezTo>
                    <a:pt x="19193" y="0"/>
                    <a:pt x="19183" y="4"/>
                    <a:pt x="19174" y="4"/>
                  </a:cubicBezTo>
                  <a:cubicBezTo>
                    <a:pt x="8585" y="23"/>
                    <a:pt x="0" y="8607"/>
                    <a:pt x="0" y="19198"/>
                  </a:cubicBezTo>
                  <a:cubicBezTo>
                    <a:pt x="0" y="20523"/>
                    <a:pt x="1076" y="21600"/>
                    <a:pt x="2402" y="21600"/>
                  </a:cubicBezTo>
                  <a:cubicBezTo>
                    <a:pt x="3722" y="21600"/>
                    <a:pt x="4799" y="20523"/>
                    <a:pt x="4799" y="19198"/>
                  </a:cubicBezTo>
                  <a:cubicBezTo>
                    <a:pt x="4799" y="11262"/>
                    <a:pt x="11262" y="4803"/>
                    <a:pt x="19202" y="4803"/>
                  </a:cubicBezTo>
                  <a:lnTo>
                    <a:pt x="19202" y="4798"/>
                  </a:lnTo>
                  <a:cubicBezTo>
                    <a:pt x="20523" y="4798"/>
                    <a:pt x="21599" y="3721"/>
                    <a:pt x="21599" y="2401"/>
                  </a:cubicBezTo>
                  <a:cubicBezTo>
                    <a:pt x="21599" y="1076"/>
                    <a:pt x="20523" y="0"/>
                    <a:pt x="19202"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50" name="AutoShape 107"/>
            <p:cNvSpPr/>
            <p:nvPr/>
          </p:nvSpPr>
          <p:spPr bwMode="auto">
            <a:xfrm>
              <a:off x="1136650" y="3683000"/>
              <a:ext cx="157163" cy="157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057"/>
                  </a:moveTo>
                  <a:cubicBezTo>
                    <a:pt x="5694" y="20057"/>
                    <a:pt x="1542" y="15905"/>
                    <a:pt x="1542" y="10800"/>
                  </a:cubicBezTo>
                  <a:cubicBezTo>
                    <a:pt x="1542" y="5694"/>
                    <a:pt x="5694" y="1542"/>
                    <a:pt x="10800" y="1542"/>
                  </a:cubicBezTo>
                  <a:cubicBezTo>
                    <a:pt x="15905" y="1542"/>
                    <a:pt x="20057" y="5694"/>
                    <a:pt x="20057" y="10800"/>
                  </a:cubicBezTo>
                  <a:cubicBezTo>
                    <a:pt x="20057" y="15905"/>
                    <a:pt x="15905" y="20057"/>
                    <a:pt x="10800" y="20057"/>
                  </a:cubicBezTo>
                  <a:moveTo>
                    <a:pt x="10800" y="0"/>
                  </a:moveTo>
                  <a:cubicBezTo>
                    <a:pt x="4834" y="0"/>
                    <a:pt x="0" y="4834"/>
                    <a:pt x="0" y="10800"/>
                  </a:cubicBezTo>
                  <a:cubicBezTo>
                    <a:pt x="0" y="16765"/>
                    <a:pt x="4834" y="21600"/>
                    <a:pt x="10800" y="21600"/>
                  </a:cubicBezTo>
                  <a:cubicBezTo>
                    <a:pt x="16765" y="21600"/>
                    <a:pt x="21599" y="16765"/>
                    <a:pt x="21599" y="10800"/>
                  </a:cubicBezTo>
                  <a:cubicBezTo>
                    <a:pt x="21599" y="4834"/>
                    <a:pt x="16765"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151" name="组合 150"/>
          <p:cNvGrpSpPr/>
          <p:nvPr/>
        </p:nvGrpSpPr>
        <p:grpSpPr>
          <a:xfrm>
            <a:off x="482601" y="4777318"/>
            <a:ext cx="359833" cy="478367"/>
            <a:chOff x="361950" y="3582988"/>
            <a:chExt cx="269875" cy="358775"/>
          </a:xfrm>
          <a:solidFill>
            <a:schemeClr val="bg1"/>
          </a:solidFill>
        </p:grpSpPr>
        <p:sp>
          <p:nvSpPr>
            <p:cNvPr id="152" name="AutoShape 108"/>
            <p:cNvSpPr/>
            <p:nvPr/>
          </p:nvSpPr>
          <p:spPr bwMode="auto">
            <a:xfrm>
              <a:off x="428625" y="3649663"/>
              <a:ext cx="134938" cy="1349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53" name="AutoShape 109"/>
            <p:cNvSpPr/>
            <p:nvPr/>
          </p:nvSpPr>
          <p:spPr bwMode="auto">
            <a:xfrm>
              <a:off x="361950" y="3582988"/>
              <a:ext cx="269875"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154" name="Group 112"/>
          <p:cNvGrpSpPr/>
          <p:nvPr/>
        </p:nvGrpSpPr>
        <p:grpSpPr>
          <a:xfrm>
            <a:off x="5213021" y="3848098"/>
            <a:ext cx="479705" cy="449417"/>
            <a:chOff x="5368132" y="3540125"/>
            <a:chExt cx="465138" cy="435769"/>
          </a:xfrm>
          <a:solidFill>
            <a:schemeClr val="bg1"/>
          </a:solidFill>
        </p:grpSpPr>
        <p:sp>
          <p:nvSpPr>
            <p:cNvPr id="155"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56"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157" name="AutoShape 112"/>
          <p:cNvSpPr/>
          <p:nvPr/>
        </p:nvSpPr>
        <p:spPr bwMode="auto">
          <a:xfrm>
            <a:off x="4254501" y="3773078"/>
            <a:ext cx="480484" cy="478367"/>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158" name="组合 157"/>
          <p:cNvGrpSpPr/>
          <p:nvPr/>
        </p:nvGrpSpPr>
        <p:grpSpPr>
          <a:xfrm>
            <a:off x="3371966" y="3772421"/>
            <a:ext cx="329081" cy="479705"/>
            <a:chOff x="2528974" y="2863357"/>
            <a:chExt cx="246811" cy="359779"/>
          </a:xfrm>
          <a:solidFill>
            <a:schemeClr val="bg1"/>
          </a:solidFill>
        </p:grpSpPr>
        <p:sp>
          <p:nvSpPr>
            <p:cNvPr id="159"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60"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161" name="AutoShape 115"/>
          <p:cNvSpPr/>
          <p:nvPr/>
        </p:nvSpPr>
        <p:spPr bwMode="auto">
          <a:xfrm>
            <a:off x="2398185" y="3818467"/>
            <a:ext cx="359833" cy="4783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62" name="AutoShape 116"/>
          <p:cNvSpPr/>
          <p:nvPr/>
        </p:nvSpPr>
        <p:spPr bwMode="auto">
          <a:xfrm>
            <a:off x="2548467" y="4102101"/>
            <a:ext cx="59267" cy="910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63" name="AutoShape 117"/>
          <p:cNvSpPr/>
          <p:nvPr/>
        </p:nvSpPr>
        <p:spPr bwMode="auto">
          <a:xfrm>
            <a:off x="1380067" y="3907368"/>
            <a:ext cx="480484" cy="359833"/>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r>
              <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rPr>
              <a:t>	</a:t>
            </a: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164" name="Group 121"/>
          <p:cNvGrpSpPr/>
          <p:nvPr/>
        </p:nvGrpSpPr>
        <p:grpSpPr>
          <a:xfrm>
            <a:off x="423334" y="3878387"/>
            <a:ext cx="478887" cy="359368"/>
            <a:chOff x="723900" y="3569494"/>
            <a:chExt cx="464344" cy="348456"/>
          </a:xfrm>
          <a:solidFill>
            <a:schemeClr val="bg1"/>
          </a:solidFill>
        </p:grpSpPr>
        <p:sp>
          <p:nvSpPr>
            <p:cNvPr id="165" name="AutoShape 118"/>
            <p:cNvSpPr/>
            <p:nvPr/>
          </p:nvSpPr>
          <p:spPr bwMode="auto">
            <a:xfrm>
              <a:off x="723900" y="3569494"/>
              <a:ext cx="464344" cy="348456"/>
            </a:xfrm>
            <a:custGeom>
              <a:avLst/>
              <a:gdLst>
                <a:gd name="T0" fmla="*/ 10732 w 21464"/>
                <a:gd name="T1" fmla="*/ 10800 h 21600"/>
                <a:gd name="T2" fmla="*/ 10732 w 21464"/>
                <a:gd name="T3" fmla="*/ 10800 h 21600"/>
                <a:gd name="T4" fmla="*/ 10732 w 21464"/>
                <a:gd name="T5" fmla="*/ 10800 h 21600"/>
                <a:gd name="T6" fmla="*/ 10732 w 21464"/>
                <a:gd name="T7" fmla="*/ 10800 h 21600"/>
              </a:gdLst>
              <a:ahLst/>
              <a:cxnLst>
                <a:cxn ang="0">
                  <a:pos x="T0" y="T1"/>
                </a:cxn>
                <a:cxn ang="0">
                  <a:pos x="T2" y="T3"/>
                </a:cxn>
                <a:cxn ang="0">
                  <a:pos x="T4" y="T5"/>
                </a:cxn>
                <a:cxn ang="0">
                  <a:pos x="T6" y="T7"/>
                </a:cxn>
              </a:cxnLst>
              <a:rect l="0" t="0" r="r" b="b"/>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66" name="AutoShape 119"/>
            <p:cNvSpPr/>
            <p:nvPr/>
          </p:nvSpPr>
          <p:spPr bwMode="auto">
            <a:xfrm>
              <a:off x="1013619" y="3699669"/>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167" name="Group 124"/>
          <p:cNvGrpSpPr/>
          <p:nvPr/>
        </p:nvGrpSpPr>
        <p:grpSpPr>
          <a:xfrm>
            <a:off x="5213021" y="2859671"/>
            <a:ext cx="479705" cy="403573"/>
            <a:chOff x="5368132" y="2625725"/>
            <a:chExt cx="465138" cy="391319"/>
          </a:xfrm>
          <a:solidFill>
            <a:schemeClr val="bg1"/>
          </a:solidFill>
        </p:grpSpPr>
        <p:sp>
          <p:nvSpPr>
            <p:cNvPr id="168"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69"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70"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171" name="组合 170"/>
          <p:cNvGrpSpPr/>
          <p:nvPr/>
        </p:nvGrpSpPr>
        <p:grpSpPr>
          <a:xfrm>
            <a:off x="4255246" y="2860038"/>
            <a:ext cx="478887" cy="478887"/>
            <a:chOff x="3191434" y="2145028"/>
            <a:chExt cx="359165" cy="359165"/>
          </a:xfrm>
          <a:solidFill>
            <a:schemeClr val="bg1"/>
          </a:solidFill>
        </p:grpSpPr>
        <p:sp>
          <p:nvSpPr>
            <p:cNvPr id="172"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73"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74"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grpSp>
        <p:nvGrpSpPr>
          <p:cNvPr id="175" name="组合 174"/>
          <p:cNvGrpSpPr/>
          <p:nvPr/>
        </p:nvGrpSpPr>
        <p:grpSpPr>
          <a:xfrm>
            <a:off x="3297473" y="2860038"/>
            <a:ext cx="478887" cy="478887"/>
            <a:chOff x="2473104" y="2145028"/>
            <a:chExt cx="359165" cy="359165"/>
          </a:xfrm>
          <a:solidFill>
            <a:schemeClr val="bg1"/>
          </a:solidFill>
        </p:grpSpPr>
        <p:sp>
          <p:nvSpPr>
            <p:cNvPr id="176"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77"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178" name="AutoShape 128"/>
          <p:cNvSpPr/>
          <p:nvPr/>
        </p:nvSpPr>
        <p:spPr bwMode="auto">
          <a:xfrm>
            <a:off x="2338917" y="2859618"/>
            <a:ext cx="480483" cy="4783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79" name="AutoShape 129"/>
          <p:cNvSpPr/>
          <p:nvPr/>
        </p:nvSpPr>
        <p:spPr bwMode="auto">
          <a:xfrm>
            <a:off x="2639484" y="2918885"/>
            <a:ext cx="118533" cy="120649"/>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80" name="AutoShape 130"/>
          <p:cNvSpPr/>
          <p:nvPr/>
        </p:nvSpPr>
        <p:spPr bwMode="auto">
          <a:xfrm>
            <a:off x="1380067" y="2859618"/>
            <a:ext cx="480484" cy="478367"/>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81" name="AutoShape 131"/>
          <p:cNvSpPr/>
          <p:nvPr/>
        </p:nvSpPr>
        <p:spPr bwMode="auto">
          <a:xfrm>
            <a:off x="452967" y="2859618"/>
            <a:ext cx="419100" cy="4783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5400"/>
                </a:moveTo>
                <a:lnTo>
                  <a:pt x="20057" y="6075"/>
                </a:lnTo>
                <a:lnTo>
                  <a:pt x="1542" y="6075"/>
                </a:lnTo>
                <a:lnTo>
                  <a:pt x="1542" y="5400"/>
                </a:lnTo>
                <a:lnTo>
                  <a:pt x="1542" y="4725"/>
                </a:lnTo>
                <a:cubicBezTo>
                  <a:pt x="1542" y="4352"/>
                  <a:pt x="1887" y="4050"/>
                  <a:pt x="2314" y="4050"/>
                </a:cubicBezTo>
                <a:lnTo>
                  <a:pt x="19285" y="4050"/>
                </a:lnTo>
                <a:cubicBezTo>
                  <a:pt x="19712" y="4050"/>
                  <a:pt x="20057" y="4352"/>
                  <a:pt x="20057" y="4725"/>
                </a:cubicBezTo>
                <a:cubicBezTo>
                  <a:pt x="20057" y="4725"/>
                  <a:pt x="20057" y="5400"/>
                  <a:pt x="20057" y="5400"/>
                </a:cubicBezTo>
                <a:close/>
                <a:moveTo>
                  <a:pt x="18514" y="18900"/>
                </a:moveTo>
                <a:cubicBezTo>
                  <a:pt x="18514" y="19644"/>
                  <a:pt x="17822" y="20249"/>
                  <a:pt x="16971" y="20249"/>
                </a:cubicBezTo>
                <a:lnTo>
                  <a:pt x="4628" y="20249"/>
                </a:lnTo>
                <a:cubicBezTo>
                  <a:pt x="3777" y="20249"/>
                  <a:pt x="3085" y="19644"/>
                  <a:pt x="3085" y="18900"/>
                </a:cubicBezTo>
                <a:lnTo>
                  <a:pt x="3085" y="7425"/>
                </a:lnTo>
                <a:lnTo>
                  <a:pt x="18514" y="7425"/>
                </a:lnTo>
                <a:cubicBezTo>
                  <a:pt x="18514" y="7425"/>
                  <a:pt x="18514" y="18900"/>
                  <a:pt x="18514" y="18900"/>
                </a:cubicBezTo>
                <a:close/>
                <a:moveTo>
                  <a:pt x="6171" y="2025"/>
                </a:moveTo>
                <a:cubicBezTo>
                  <a:pt x="6171" y="1652"/>
                  <a:pt x="6516" y="1350"/>
                  <a:pt x="6942" y="1350"/>
                </a:cubicBezTo>
                <a:lnTo>
                  <a:pt x="14657" y="1350"/>
                </a:lnTo>
                <a:cubicBezTo>
                  <a:pt x="15083" y="1350"/>
                  <a:pt x="15428" y="1652"/>
                  <a:pt x="15428" y="2025"/>
                </a:cubicBezTo>
                <a:lnTo>
                  <a:pt x="15428" y="2700"/>
                </a:lnTo>
                <a:lnTo>
                  <a:pt x="6171" y="2700"/>
                </a:lnTo>
                <a:cubicBezTo>
                  <a:pt x="6171" y="2700"/>
                  <a:pt x="6171" y="2025"/>
                  <a:pt x="6171" y="2025"/>
                </a:cubicBezTo>
                <a:close/>
                <a:moveTo>
                  <a:pt x="21585" y="4601"/>
                </a:moveTo>
                <a:cubicBezTo>
                  <a:pt x="21511" y="3541"/>
                  <a:pt x="20516" y="2700"/>
                  <a:pt x="19285" y="2700"/>
                </a:cubicBezTo>
                <a:lnTo>
                  <a:pt x="16971" y="2700"/>
                </a:lnTo>
                <a:lnTo>
                  <a:pt x="16971" y="2025"/>
                </a:lnTo>
                <a:cubicBezTo>
                  <a:pt x="16971" y="906"/>
                  <a:pt x="15935" y="0"/>
                  <a:pt x="14657" y="0"/>
                </a:cubicBezTo>
                <a:lnTo>
                  <a:pt x="6942" y="0"/>
                </a:lnTo>
                <a:cubicBezTo>
                  <a:pt x="5664" y="0"/>
                  <a:pt x="4628" y="906"/>
                  <a:pt x="4628" y="2025"/>
                </a:cubicBezTo>
                <a:lnTo>
                  <a:pt x="4628" y="2700"/>
                </a:lnTo>
                <a:lnTo>
                  <a:pt x="2314" y="2700"/>
                </a:lnTo>
                <a:cubicBezTo>
                  <a:pt x="1083" y="2700"/>
                  <a:pt x="88" y="3541"/>
                  <a:pt x="14" y="4601"/>
                </a:cubicBezTo>
                <a:lnTo>
                  <a:pt x="0" y="4601"/>
                </a:lnTo>
                <a:lnTo>
                  <a:pt x="0" y="5400"/>
                </a:lnTo>
                <a:lnTo>
                  <a:pt x="0" y="6075"/>
                </a:lnTo>
                <a:cubicBezTo>
                  <a:pt x="0" y="6820"/>
                  <a:pt x="691" y="7425"/>
                  <a:pt x="1542" y="7425"/>
                </a:cubicBezTo>
                <a:lnTo>
                  <a:pt x="1542" y="18900"/>
                </a:lnTo>
                <a:cubicBezTo>
                  <a:pt x="1542" y="20391"/>
                  <a:pt x="2924" y="21599"/>
                  <a:pt x="4628" y="21599"/>
                </a:cubicBezTo>
                <a:lnTo>
                  <a:pt x="16971" y="21599"/>
                </a:lnTo>
                <a:cubicBezTo>
                  <a:pt x="18675" y="21599"/>
                  <a:pt x="20057" y="20391"/>
                  <a:pt x="20057" y="18900"/>
                </a:cubicBezTo>
                <a:lnTo>
                  <a:pt x="20057" y="7425"/>
                </a:lnTo>
                <a:cubicBezTo>
                  <a:pt x="20908" y="7425"/>
                  <a:pt x="21599" y="6820"/>
                  <a:pt x="21599" y="6075"/>
                </a:cubicBezTo>
                <a:lnTo>
                  <a:pt x="21599" y="5400"/>
                </a:lnTo>
                <a:lnTo>
                  <a:pt x="21599" y="4601"/>
                </a:lnTo>
                <a:cubicBezTo>
                  <a:pt x="21599" y="4601"/>
                  <a:pt x="21585" y="4601"/>
                  <a:pt x="21585" y="4601"/>
                </a:cubicBezTo>
                <a:close/>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82" name="AutoShape 132"/>
          <p:cNvSpPr/>
          <p:nvPr/>
        </p:nvSpPr>
        <p:spPr bwMode="auto">
          <a:xfrm>
            <a:off x="541867" y="3054351"/>
            <a:ext cx="61384" cy="2243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83" name="AutoShape 133"/>
          <p:cNvSpPr/>
          <p:nvPr/>
        </p:nvSpPr>
        <p:spPr bwMode="auto">
          <a:xfrm>
            <a:off x="632884" y="3054351"/>
            <a:ext cx="59267" cy="2243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84" name="AutoShape 134"/>
          <p:cNvSpPr/>
          <p:nvPr/>
        </p:nvSpPr>
        <p:spPr bwMode="auto">
          <a:xfrm>
            <a:off x="721784" y="3054351"/>
            <a:ext cx="59267" cy="2243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85" name="AutoShape 135"/>
          <p:cNvSpPr/>
          <p:nvPr/>
        </p:nvSpPr>
        <p:spPr bwMode="auto">
          <a:xfrm>
            <a:off x="5213351" y="1976967"/>
            <a:ext cx="478367" cy="3280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681"/>
                </a:moveTo>
                <a:lnTo>
                  <a:pt x="19651" y="18681"/>
                </a:lnTo>
                <a:lnTo>
                  <a:pt x="19575" y="18681"/>
                </a:lnTo>
                <a:lnTo>
                  <a:pt x="16874" y="14754"/>
                </a:lnTo>
                <a:lnTo>
                  <a:pt x="16874" y="14727"/>
                </a:lnTo>
                <a:lnTo>
                  <a:pt x="16199" y="13745"/>
                </a:lnTo>
                <a:lnTo>
                  <a:pt x="16199" y="7854"/>
                </a:lnTo>
                <a:lnTo>
                  <a:pt x="19575" y="2945"/>
                </a:lnTo>
                <a:lnTo>
                  <a:pt x="19651" y="2945"/>
                </a:lnTo>
                <a:lnTo>
                  <a:pt x="20249" y="2945"/>
                </a:lnTo>
                <a:cubicBezTo>
                  <a:pt x="20249" y="2945"/>
                  <a:pt x="20249" y="18681"/>
                  <a:pt x="20249" y="18681"/>
                </a:cubicBezTo>
                <a:close/>
                <a:moveTo>
                  <a:pt x="2024" y="19636"/>
                </a:moveTo>
                <a:cubicBezTo>
                  <a:pt x="1651" y="19636"/>
                  <a:pt x="1349" y="19195"/>
                  <a:pt x="1349" y="18654"/>
                </a:cubicBezTo>
                <a:lnTo>
                  <a:pt x="1349" y="2945"/>
                </a:lnTo>
                <a:cubicBezTo>
                  <a:pt x="1349" y="2402"/>
                  <a:pt x="1651" y="1963"/>
                  <a:pt x="2024" y="1963"/>
                </a:cubicBezTo>
                <a:lnTo>
                  <a:pt x="14849" y="1963"/>
                </a:lnTo>
                <a:cubicBezTo>
                  <a:pt x="15221" y="1963"/>
                  <a:pt x="15524" y="2403"/>
                  <a:pt x="15524" y="2945"/>
                </a:cubicBezTo>
                <a:lnTo>
                  <a:pt x="15524" y="18654"/>
                </a:lnTo>
                <a:cubicBezTo>
                  <a:pt x="15524" y="19195"/>
                  <a:pt x="15221" y="19636"/>
                  <a:pt x="14849" y="19636"/>
                </a:cubicBezTo>
                <a:cubicBezTo>
                  <a:pt x="14849" y="19636"/>
                  <a:pt x="2024" y="19636"/>
                  <a:pt x="2024" y="19636"/>
                </a:cubicBezTo>
                <a:close/>
                <a:moveTo>
                  <a:pt x="20249" y="981"/>
                </a:moveTo>
                <a:lnTo>
                  <a:pt x="19651" y="981"/>
                </a:lnTo>
                <a:cubicBezTo>
                  <a:pt x="19296" y="981"/>
                  <a:pt x="18956" y="1185"/>
                  <a:pt x="18703" y="1547"/>
                </a:cubicBezTo>
                <a:lnTo>
                  <a:pt x="16874" y="4170"/>
                </a:lnTo>
                <a:lnTo>
                  <a:pt x="16874" y="2945"/>
                </a:lnTo>
                <a:cubicBezTo>
                  <a:pt x="16874" y="1317"/>
                  <a:pt x="15967" y="0"/>
                  <a:pt x="14849" y="0"/>
                </a:cubicBezTo>
                <a:lnTo>
                  <a:pt x="2024" y="0"/>
                </a:lnTo>
                <a:cubicBezTo>
                  <a:pt x="908" y="0"/>
                  <a:pt x="0" y="1320"/>
                  <a:pt x="0" y="2945"/>
                </a:cubicBezTo>
                <a:lnTo>
                  <a:pt x="0" y="9789"/>
                </a:lnTo>
                <a:lnTo>
                  <a:pt x="0" y="18654"/>
                </a:lnTo>
                <a:cubicBezTo>
                  <a:pt x="0" y="20281"/>
                  <a:pt x="905" y="21599"/>
                  <a:pt x="2024" y="21599"/>
                </a:cubicBezTo>
                <a:lnTo>
                  <a:pt x="14849" y="21599"/>
                </a:lnTo>
                <a:cubicBezTo>
                  <a:pt x="15967" y="21599"/>
                  <a:pt x="16874" y="20281"/>
                  <a:pt x="16874" y="18654"/>
                </a:cubicBezTo>
                <a:lnTo>
                  <a:pt x="16874" y="17456"/>
                </a:lnTo>
                <a:lnTo>
                  <a:pt x="18703" y="20079"/>
                </a:lnTo>
                <a:cubicBezTo>
                  <a:pt x="18956" y="20442"/>
                  <a:pt x="19296" y="20645"/>
                  <a:pt x="19651" y="20645"/>
                </a:cubicBezTo>
                <a:lnTo>
                  <a:pt x="20249" y="20645"/>
                </a:lnTo>
                <a:cubicBezTo>
                  <a:pt x="20994" y="20645"/>
                  <a:pt x="21600" y="19765"/>
                  <a:pt x="21600" y="18681"/>
                </a:cubicBezTo>
                <a:lnTo>
                  <a:pt x="21600" y="2945"/>
                </a:lnTo>
                <a:cubicBezTo>
                  <a:pt x="21600" y="1860"/>
                  <a:pt x="20994" y="981"/>
                  <a:pt x="20249" y="981"/>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186" name="组合 185"/>
          <p:cNvGrpSpPr/>
          <p:nvPr/>
        </p:nvGrpSpPr>
        <p:grpSpPr>
          <a:xfrm>
            <a:off x="4254501" y="1900767"/>
            <a:ext cx="480484" cy="480484"/>
            <a:chOff x="3190875" y="1425575"/>
            <a:chExt cx="360363" cy="360363"/>
          </a:xfrm>
          <a:solidFill>
            <a:schemeClr val="bg1"/>
          </a:solidFill>
        </p:grpSpPr>
        <p:sp>
          <p:nvSpPr>
            <p:cNvPr id="187" name="AutoShape 136"/>
            <p:cNvSpPr/>
            <p:nvPr/>
          </p:nvSpPr>
          <p:spPr bwMode="auto">
            <a:xfrm>
              <a:off x="3382963" y="1471613"/>
              <a:ext cx="117475" cy="1174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88" name="AutoShape 137"/>
            <p:cNvSpPr/>
            <p:nvPr/>
          </p:nvSpPr>
          <p:spPr bwMode="auto">
            <a:xfrm>
              <a:off x="3190875" y="1425575"/>
              <a:ext cx="360363" cy="360363"/>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89" name="AutoShape 138"/>
            <p:cNvSpPr/>
            <p:nvPr/>
          </p:nvSpPr>
          <p:spPr bwMode="auto">
            <a:xfrm>
              <a:off x="3382963" y="1425575"/>
              <a:ext cx="168275" cy="168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190" name="AutoShape 139"/>
          <p:cNvSpPr/>
          <p:nvPr/>
        </p:nvSpPr>
        <p:spPr bwMode="auto">
          <a:xfrm>
            <a:off x="3297767" y="1900767"/>
            <a:ext cx="478367" cy="46566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91" name="AutoShape 140"/>
          <p:cNvSpPr/>
          <p:nvPr/>
        </p:nvSpPr>
        <p:spPr bwMode="auto">
          <a:xfrm>
            <a:off x="2398185" y="2021417"/>
            <a:ext cx="300567" cy="243416"/>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92" name="AutoShape 141"/>
          <p:cNvSpPr/>
          <p:nvPr/>
        </p:nvSpPr>
        <p:spPr bwMode="auto">
          <a:xfrm>
            <a:off x="2338918" y="1962151"/>
            <a:ext cx="478367" cy="372533"/>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93" name="AutoShape 142"/>
          <p:cNvSpPr/>
          <p:nvPr/>
        </p:nvSpPr>
        <p:spPr bwMode="auto">
          <a:xfrm>
            <a:off x="2713567" y="2036233"/>
            <a:ext cx="44451" cy="444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94" name="AutoShape 143"/>
          <p:cNvSpPr/>
          <p:nvPr/>
        </p:nvSpPr>
        <p:spPr bwMode="auto">
          <a:xfrm>
            <a:off x="2698751" y="2230968"/>
            <a:ext cx="59267" cy="148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95" name="AutoShape 144"/>
          <p:cNvSpPr/>
          <p:nvPr/>
        </p:nvSpPr>
        <p:spPr bwMode="auto">
          <a:xfrm>
            <a:off x="2713567" y="2186517"/>
            <a:ext cx="59267" cy="1481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96" name="AutoShape 145"/>
          <p:cNvSpPr/>
          <p:nvPr/>
        </p:nvSpPr>
        <p:spPr bwMode="auto">
          <a:xfrm>
            <a:off x="2713567" y="2142068"/>
            <a:ext cx="59267" cy="148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197" name="AutoShape 146"/>
          <p:cNvSpPr/>
          <p:nvPr/>
        </p:nvSpPr>
        <p:spPr bwMode="auto">
          <a:xfrm>
            <a:off x="2459567" y="2080685"/>
            <a:ext cx="88900" cy="63500"/>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198" name="组合 197"/>
          <p:cNvGrpSpPr/>
          <p:nvPr/>
        </p:nvGrpSpPr>
        <p:grpSpPr>
          <a:xfrm>
            <a:off x="1380067" y="1930401"/>
            <a:ext cx="480484" cy="421217"/>
            <a:chOff x="1035050" y="1447800"/>
            <a:chExt cx="360363" cy="315913"/>
          </a:xfrm>
          <a:solidFill>
            <a:schemeClr val="bg1"/>
          </a:solidFill>
        </p:grpSpPr>
        <p:sp>
          <p:nvSpPr>
            <p:cNvPr id="199" name="AutoShape 147"/>
            <p:cNvSpPr/>
            <p:nvPr/>
          </p:nvSpPr>
          <p:spPr bwMode="auto">
            <a:xfrm>
              <a:off x="1035050" y="1447800"/>
              <a:ext cx="360363" cy="315913"/>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200" name="AutoShape 148"/>
            <p:cNvSpPr/>
            <p:nvPr/>
          </p:nvSpPr>
          <p:spPr bwMode="auto">
            <a:xfrm>
              <a:off x="1092200" y="1504950"/>
              <a:ext cx="52388" cy="523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201" name="AutoShape 149"/>
          <p:cNvSpPr/>
          <p:nvPr/>
        </p:nvSpPr>
        <p:spPr bwMode="auto">
          <a:xfrm>
            <a:off x="423334" y="1962151"/>
            <a:ext cx="478367" cy="342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p:spPr>
        <p:txBody>
          <a:bodyPr lIns="25400" tIns="25400" rIns="25400" bIns="25400" anchor="ct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7865" b="7865"/>
          <a:stretch>
            <a:fillRect/>
          </a:stretch>
        </p:blipFill>
        <p:spPr>
          <a:xfrm>
            <a:off x="1875762" y="0"/>
            <a:ext cx="12202595" cy="6858000"/>
          </a:xfrm>
          <a:prstGeom prst="rect">
            <a:avLst/>
          </a:prstGeom>
        </p:spPr>
      </p:pic>
      <p:sp>
        <p:nvSpPr>
          <p:cNvPr id="64" name="矩形 63"/>
          <p:cNvSpPr/>
          <p:nvPr/>
        </p:nvSpPr>
        <p:spPr>
          <a:xfrm>
            <a:off x="-10596" y="0"/>
            <a:ext cx="5064768" cy="6858000"/>
          </a:xfrm>
          <a:prstGeom prst="rect">
            <a:avLst/>
          </a:prstGeom>
          <a:solidFill>
            <a:srgbClr val="6496A4"/>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p>
        </p:txBody>
      </p:sp>
      <p:sp>
        <p:nvSpPr>
          <p:cNvPr id="75" name="文本框 74"/>
          <p:cNvSpPr txBox="1"/>
          <p:nvPr/>
        </p:nvSpPr>
        <p:spPr>
          <a:xfrm>
            <a:off x="416257" y="5436977"/>
            <a:ext cx="1429674" cy="306705"/>
          </a:xfrm>
          <a:prstGeom prst="rect">
            <a:avLst/>
          </a:prstGeom>
          <a:noFill/>
          <a:ln>
            <a:solidFill>
              <a:schemeClr val="bg1"/>
            </a:solidFill>
          </a:ln>
        </p:spPr>
        <p:txBody>
          <a:bodyPr wrap="square" rtlCol="0">
            <a:spAutoFit/>
          </a:bodyPr>
          <a:lstStyle/>
          <a:p>
            <a:pPr algn="dist"/>
            <a:r>
              <a:rPr lang="en-US" altLang="zh-CN" sz="1400">
                <a:solidFill>
                  <a:schemeClr val="bg1"/>
                </a:solidFill>
                <a:latin typeface="Arial" panose="020B0604020202020204" pitchFamily="34" charset="0"/>
                <a:ea typeface="Arial" panose="020B0604020202020204" pitchFamily="34" charset="0"/>
              </a:rPr>
              <a:t>one</a:t>
            </a:r>
            <a:endParaRPr lang="en-US" altLang="zh-CN" sz="1400" dirty="0">
              <a:solidFill>
                <a:schemeClr val="bg1"/>
              </a:solidFill>
              <a:latin typeface="Arial" panose="020B0604020202020204" pitchFamily="34" charset="0"/>
              <a:ea typeface="Arial" panose="020B0604020202020204" pitchFamily="34" charset="0"/>
            </a:endParaRPr>
          </a:p>
        </p:txBody>
      </p:sp>
      <p:sp>
        <p:nvSpPr>
          <p:cNvPr id="77" name="文本框 76"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txBox="1"/>
          <p:nvPr/>
        </p:nvSpPr>
        <p:spPr>
          <a:xfrm>
            <a:off x="149225" y="791845"/>
            <a:ext cx="4744085" cy="829945"/>
          </a:xfrm>
          <a:prstGeom prst="rect">
            <a:avLst/>
          </a:prstGeom>
          <a:noFill/>
        </p:spPr>
        <p:txBody>
          <a:bodyPr wrap="square" rtlCol="0">
            <a:spAutoFit/>
          </a:bodyPr>
          <a:lstStyle/>
          <a:p>
            <a:r>
              <a:rPr lang="en-IN" altLang="zh-CN" sz="4800" b="1">
                <a:solidFill>
                  <a:schemeClr val="bg1"/>
                </a:solidFill>
                <a:latin typeface="Trebuchet MS" panose="020B0603020202020204" charset="0"/>
                <a:ea typeface="+mj-ea"/>
                <a:cs typeface="Trebuchet MS" panose="020B0603020202020204" charset="0"/>
              </a:rPr>
              <a:t>INTRODUCTION</a:t>
            </a:r>
            <a:endParaRPr lang="en-IN" altLang="zh-CN" sz="4800" b="1">
              <a:solidFill>
                <a:schemeClr val="bg1"/>
              </a:solidFill>
              <a:latin typeface="Trebuchet MS" panose="020B0603020202020204" charset="0"/>
              <a:ea typeface="+mj-ea"/>
              <a:cs typeface="Trebuchet MS" panose="020B0603020202020204" charset="0"/>
            </a:endParaRPr>
          </a:p>
        </p:txBody>
      </p:sp>
      <p:sp>
        <p:nvSpPr>
          <p:cNvPr id="78" name="矩形 77"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310226" y="3429000"/>
            <a:ext cx="4304109" cy="414020"/>
          </a:xfrm>
          <a:prstGeom prst="rect">
            <a:avLst/>
          </a:prstGeom>
        </p:spPr>
        <p:txBody>
          <a:bodyPr wrap="square">
            <a:spAutoFit/>
          </a:bodyPr>
          <a:lstStyle/>
          <a:p>
            <a:pPr lvl="0" algn="just" fontAlgn="base">
              <a:lnSpc>
                <a:spcPct val="150000"/>
              </a:lnSpc>
              <a:spcBef>
                <a:spcPct val="0"/>
              </a:spcBef>
              <a:spcAft>
                <a:spcPct val="0"/>
              </a:spcAft>
            </a:pPr>
            <a:endParaRPr lang="en-IN" altLang="en-US" sz="1400">
              <a:solidFill>
                <a:schemeClr val="bg1"/>
              </a:solidFill>
              <a:ea typeface="Arial" panose="020B0604020202020204" pitchFamily="34" charset="0"/>
              <a:cs typeface="Arial" panose="020B0604020202020204" pitchFamily="34" charset="0"/>
              <a:sym typeface="Calibri" panose="020F0502020204030204" pitchFamily="34" charset="0"/>
            </a:endParaRPr>
          </a:p>
        </p:txBody>
      </p:sp>
      <p:cxnSp>
        <p:nvCxnSpPr>
          <p:cNvPr id="7" name="直接连接符 6"/>
          <p:cNvCxnSpPr/>
          <p:nvPr/>
        </p:nvCxnSpPr>
        <p:spPr>
          <a:xfrm>
            <a:off x="446088" y="4679608"/>
            <a:ext cx="97339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矩形 77"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310226" y="1873885"/>
            <a:ext cx="4304109" cy="2245360"/>
          </a:xfrm>
          <a:prstGeom prst="rect">
            <a:avLst/>
          </a:prstGeom>
        </p:spPr>
        <p:txBody>
          <a:bodyPr wrap="square">
            <a:spAutoFit/>
          </a:bodyPr>
          <a:p>
            <a:pPr algn="just"/>
            <a:r>
              <a:rPr lang="zh-CN" altLang="en-US" sz="1400">
                <a:solidFill>
                  <a:schemeClr val="bg1"/>
                </a:solidFill>
                <a:latin typeface="Trebuchet MS" panose="020B0603020202020204" charset="0"/>
                <a:cs typeface="Trebuchet MS" panose="020B0603020202020204" charset="0"/>
                <a:sym typeface="+mn-ea"/>
              </a:rPr>
              <a:t>The idea of building machine learning models works on a constructive feedback principle. </a:t>
            </a:r>
            <a:r>
              <a:rPr lang="en-IN" altLang="zh-CN" sz="1400">
                <a:solidFill>
                  <a:schemeClr val="bg1"/>
                </a:solidFill>
                <a:latin typeface="Trebuchet MS" panose="020B0603020202020204" charset="0"/>
                <a:cs typeface="Trebuchet MS" panose="020B0603020202020204" charset="0"/>
                <a:sym typeface="+mn-ea"/>
              </a:rPr>
              <a:t>The model build</a:t>
            </a:r>
            <a:r>
              <a:rPr lang="zh-CN" altLang="en-US" sz="1400">
                <a:solidFill>
                  <a:schemeClr val="bg1"/>
                </a:solidFill>
                <a:latin typeface="Trebuchet MS" panose="020B0603020202020204" charset="0"/>
                <a:cs typeface="Trebuchet MS" panose="020B0603020202020204" charset="0"/>
                <a:sym typeface="+mn-ea"/>
              </a:rPr>
              <a:t> get</a:t>
            </a:r>
            <a:r>
              <a:rPr lang="en-IN" altLang="zh-CN" sz="1400">
                <a:solidFill>
                  <a:schemeClr val="bg1"/>
                </a:solidFill>
                <a:latin typeface="Trebuchet MS" panose="020B0603020202020204" charset="0"/>
                <a:cs typeface="Trebuchet MS" panose="020B0603020202020204" charset="0"/>
                <a:sym typeface="+mn-ea"/>
              </a:rPr>
              <a:t>s the</a:t>
            </a:r>
            <a:r>
              <a:rPr lang="zh-CN" altLang="en-US" sz="1400">
                <a:solidFill>
                  <a:schemeClr val="bg1"/>
                </a:solidFill>
                <a:latin typeface="Trebuchet MS" panose="020B0603020202020204" charset="0"/>
                <a:cs typeface="Trebuchet MS" panose="020B0603020202020204" charset="0"/>
                <a:sym typeface="+mn-ea"/>
              </a:rPr>
              <a:t> feedback from metrics, make</a:t>
            </a:r>
            <a:r>
              <a:rPr lang="en-IN" altLang="zh-CN" sz="1400">
                <a:solidFill>
                  <a:schemeClr val="bg1"/>
                </a:solidFill>
                <a:latin typeface="Trebuchet MS" panose="020B0603020202020204" charset="0"/>
                <a:cs typeface="Trebuchet MS" panose="020B0603020202020204" charset="0"/>
                <a:sym typeface="+mn-ea"/>
              </a:rPr>
              <a:t>s</a:t>
            </a:r>
            <a:r>
              <a:rPr lang="zh-CN" altLang="en-US" sz="1400">
                <a:solidFill>
                  <a:schemeClr val="bg1"/>
                </a:solidFill>
                <a:latin typeface="Trebuchet MS" panose="020B0603020202020204" charset="0"/>
                <a:cs typeface="Trebuchet MS" panose="020B0603020202020204" charset="0"/>
                <a:sym typeface="+mn-ea"/>
              </a:rPr>
              <a:t> improvements and continue until you achieve a desirable accuracy. </a:t>
            </a:r>
            <a:endParaRPr lang="zh-CN" altLang="en-US" sz="1400">
              <a:solidFill>
                <a:schemeClr val="bg1"/>
              </a:solidFill>
              <a:latin typeface="Trebuchet MS" panose="020B0603020202020204" charset="0"/>
              <a:cs typeface="Trebuchet MS" panose="020B0603020202020204" charset="0"/>
              <a:sym typeface="+mn-ea"/>
            </a:endParaRPr>
          </a:p>
          <a:p>
            <a:pPr algn="just"/>
            <a:endParaRPr lang="zh-CN" altLang="en-US" sz="1400">
              <a:solidFill>
                <a:schemeClr val="bg1"/>
              </a:solidFill>
              <a:latin typeface="Trebuchet MS" panose="020B0603020202020204" charset="0"/>
              <a:cs typeface="Trebuchet MS" panose="020B0603020202020204" charset="0"/>
              <a:sym typeface="+mn-ea"/>
            </a:endParaRPr>
          </a:p>
          <a:p>
            <a:pPr algn="just"/>
            <a:r>
              <a:rPr lang="zh-CN" altLang="en-US" sz="1400">
                <a:solidFill>
                  <a:schemeClr val="bg1"/>
                </a:solidFill>
                <a:latin typeface="Trebuchet MS" panose="020B0603020202020204" charset="0"/>
                <a:cs typeface="Trebuchet MS" panose="020B0603020202020204" charset="0"/>
                <a:sym typeface="+mn-ea"/>
              </a:rPr>
              <a:t>Evaluation metrics explain the performance of a model. An important aspect of evaluation metrics is their capability to discriminate among model results.</a:t>
            </a:r>
            <a:endParaRPr lang="zh-CN" altLang="en-US" sz="1400">
              <a:solidFill>
                <a:schemeClr val="bg1"/>
              </a:solidFill>
              <a:latin typeface="Trebuchet MS" panose="020B0603020202020204" charset="0"/>
              <a:ea typeface="Arial" panose="020B0604020202020204" pitchFamily="34" charset="0"/>
              <a:cs typeface="Trebuchet MS" panose="020B0603020202020204" charset="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7865" b="7865"/>
          <a:stretch>
            <a:fillRect/>
          </a:stretch>
        </p:blipFill>
        <p:spPr>
          <a:xfrm>
            <a:off x="1875762" y="0"/>
            <a:ext cx="12202595" cy="6858000"/>
          </a:xfrm>
          <a:prstGeom prst="rect">
            <a:avLst/>
          </a:prstGeom>
        </p:spPr>
      </p:pic>
      <p:sp>
        <p:nvSpPr>
          <p:cNvPr id="64" name="矩形 63"/>
          <p:cNvSpPr/>
          <p:nvPr/>
        </p:nvSpPr>
        <p:spPr>
          <a:xfrm>
            <a:off x="-10596" y="0"/>
            <a:ext cx="5064768" cy="6858000"/>
          </a:xfrm>
          <a:prstGeom prst="rect">
            <a:avLst/>
          </a:prstGeom>
          <a:solidFill>
            <a:srgbClr val="6496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a:p>
        </p:txBody>
      </p:sp>
      <p:sp>
        <p:nvSpPr>
          <p:cNvPr id="75" name="文本框 74"/>
          <p:cNvSpPr txBox="1"/>
          <p:nvPr/>
        </p:nvSpPr>
        <p:spPr>
          <a:xfrm>
            <a:off x="416257" y="5436977"/>
            <a:ext cx="1429674" cy="306705"/>
          </a:xfrm>
          <a:prstGeom prst="rect">
            <a:avLst/>
          </a:prstGeom>
          <a:noFill/>
          <a:ln>
            <a:solidFill>
              <a:schemeClr val="bg1"/>
            </a:solidFill>
          </a:ln>
        </p:spPr>
        <p:txBody>
          <a:bodyPr wrap="square" rtlCol="0">
            <a:spAutoFit/>
          </a:bodyPr>
          <a:lstStyle/>
          <a:p>
            <a:pPr algn="dist"/>
            <a:r>
              <a:rPr lang="en-IN" altLang="en-US" sz="1400" dirty="0">
                <a:solidFill>
                  <a:schemeClr val="bg1"/>
                </a:solidFill>
                <a:latin typeface="Arial" panose="020B0604020202020204" pitchFamily="34" charset="0"/>
                <a:ea typeface="Arial" panose="020B0604020202020204" pitchFamily="34" charset="0"/>
              </a:rPr>
              <a:t>two</a:t>
            </a:r>
            <a:endParaRPr lang="en-IN" altLang="en-US" sz="1400" dirty="0">
              <a:solidFill>
                <a:schemeClr val="bg1"/>
              </a:solidFill>
              <a:latin typeface="Arial" panose="020B0604020202020204" pitchFamily="34" charset="0"/>
              <a:ea typeface="Arial" panose="020B0604020202020204" pitchFamily="34" charset="0"/>
            </a:endParaRPr>
          </a:p>
        </p:txBody>
      </p:sp>
      <p:sp>
        <p:nvSpPr>
          <p:cNvPr id="77" name="文本框 76"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txBox="1"/>
          <p:nvPr/>
        </p:nvSpPr>
        <p:spPr>
          <a:xfrm>
            <a:off x="369570" y="1101090"/>
            <a:ext cx="4456430" cy="1753235"/>
          </a:xfrm>
          <a:prstGeom prst="rect">
            <a:avLst/>
          </a:prstGeom>
          <a:noFill/>
        </p:spPr>
        <p:txBody>
          <a:bodyPr wrap="square" rtlCol="0">
            <a:spAutoFit/>
          </a:bodyPr>
          <a:lstStyle/>
          <a:p>
            <a:pPr algn="l"/>
            <a:r>
              <a:rPr lang="en-IN" altLang="zh-CN" sz="5400" b="1">
                <a:solidFill>
                  <a:schemeClr val="bg1"/>
                </a:solidFill>
                <a:latin typeface="Trebuchet MS" panose="020B0603020202020204" charset="0"/>
                <a:ea typeface="+mj-ea"/>
                <a:cs typeface="Trebuchet MS" panose="020B0603020202020204" charset="0"/>
              </a:rPr>
              <a:t>EVALUATION METRICS</a:t>
            </a:r>
            <a:endParaRPr lang="en-IN" altLang="zh-CN" sz="5400" b="1">
              <a:solidFill>
                <a:schemeClr val="bg1"/>
              </a:solidFill>
              <a:latin typeface="Trebuchet MS" panose="020B0603020202020204" charset="0"/>
              <a:ea typeface="+mj-ea"/>
              <a:cs typeface="Trebuchet MS" panose="020B0603020202020204" charset="0"/>
            </a:endParaRPr>
          </a:p>
        </p:txBody>
      </p:sp>
      <p:sp>
        <p:nvSpPr>
          <p:cNvPr id="78" name="矩形 77"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369281" y="3051175"/>
            <a:ext cx="4304109" cy="1383665"/>
          </a:xfrm>
          <a:prstGeom prst="rect">
            <a:avLst/>
          </a:prstGeom>
        </p:spPr>
        <p:txBody>
          <a:bodyPr wrap="square">
            <a:spAutoFit/>
          </a:bodyPr>
          <a:lstStyle/>
          <a:p>
            <a:pPr lvl="0" algn="just" fontAlgn="base">
              <a:lnSpc>
                <a:spcPct val="150000"/>
              </a:lnSpc>
              <a:spcBef>
                <a:spcPct val="0"/>
              </a:spcBef>
              <a:spcAft>
                <a:spcPct val="0"/>
              </a:spcAft>
            </a:pPr>
            <a:r>
              <a:rPr lang="en-US" altLang="zh-CN" sz="1400">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rPr>
              <a:t>Evaluating a model is a core part of building an effective machine learning model</a:t>
            </a:r>
            <a:r>
              <a:rPr lang="en-IN" altLang="en-US" sz="1400">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rPr>
              <a:t>. Different evaluation metrics are used for different kinds of problems</a:t>
            </a:r>
            <a:endParaRPr lang="en-IN" altLang="en-US" sz="1400">
              <a:solidFill>
                <a:schemeClr val="bg1"/>
              </a:solidFill>
              <a:latin typeface="Trebuchet MS" panose="020B0603020202020204" charset="0"/>
              <a:ea typeface="Arial" panose="020B0604020202020204" pitchFamily="34" charset="0"/>
              <a:cs typeface="Trebuchet MS" panose="020B0603020202020204" charset="0"/>
              <a:sym typeface="Calibri" panose="020F0502020204030204" pitchFamily="34" charset="0"/>
            </a:endParaRPr>
          </a:p>
        </p:txBody>
      </p:sp>
      <p:cxnSp>
        <p:nvCxnSpPr>
          <p:cNvPr id="7" name="直接连接符 6"/>
          <p:cNvCxnSpPr/>
          <p:nvPr/>
        </p:nvCxnSpPr>
        <p:spPr>
          <a:xfrm>
            <a:off x="446088" y="4679608"/>
            <a:ext cx="97339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1">
            <a:extLst>
              <a:ext uri="{28A0092B-C50C-407E-A947-70E740481C1C}">
                <a14:useLocalDpi xmlns:a14="http://schemas.microsoft.com/office/drawing/2010/main" val="0"/>
              </a:ext>
            </a:extLst>
          </a:blip>
          <a:srcRect t="25856" r="22599" b="30805"/>
          <a:stretch>
            <a:fillRect/>
          </a:stretch>
        </p:blipFill>
        <p:spPr>
          <a:xfrm>
            <a:off x="4861308" y="1464153"/>
            <a:ext cx="7330690" cy="2737458"/>
          </a:xfrm>
          <a:prstGeom prst="rect">
            <a:avLst/>
          </a:prstGeom>
        </p:spPr>
      </p:pic>
      <p:sp>
        <p:nvSpPr>
          <p:cNvPr id="18" name="矩形 17"/>
          <p:cNvSpPr/>
          <p:nvPr/>
        </p:nvSpPr>
        <p:spPr>
          <a:xfrm>
            <a:off x="371475" y="4915535"/>
            <a:ext cx="5256530" cy="1706880"/>
          </a:xfrm>
          <a:prstGeom prst="rect">
            <a:avLst/>
          </a:prstGeom>
        </p:spPr>
        <p:txBody>
          <a:bodyPr wrap="square">
            <a:spAutoFit/>
          </a:bodyPr>
          <a:lstStyle/>
          <a:p>
            <a:pPr algn="just">
              <a:lnSpc>
                <a:spcPct val="150000"/>
              </a:lnSpc>
              <a:buClr>
                <a:srgbClr val="E7E6E6">
                  <a:lumMod val="10000"/>
                </a:srgbClr>
              </a:buClr>
            </a:pPr>
            <a:r>
              <a:rPr lang="zh-CN" altLang="en-US" sz="1400" b="1">
                <a:solidFill>
                  <a:schemeClr val="bg1">
                    <a:lumMod val="50000"/>
                  </a:schemeClr>
                </a:solidFill>
                <a:cs typeface="+mn-ea"/>
                <a:sym typeface="+mn-lt"/>
              </a:rPr>
              <a:t>Algorithms like SVM and KNN create a class output. For instance, in a binary classification problem, the outputs will be either 0 or 1. However, today we have algorithms which can convert these class outputs to probability. But these algorithms are not well accepted by the statistics community.</a:t>
            </a:r>
            <a:endParaRPr lang="zh-CN" altLang="en-US" sz="1400" b="1">
              <a:solidFill>
                <a:schemeClr val="bg1">
                  <a:lumMod val="50000"/>
                </a:schemeClr>
              </a:solidFill>
              <a:cs typeface="+mn-ea"/>
              <a:sym typeface="+mn-lt"/>
            </a:endParaRPr>
          </a:p>
        </p:txBody>
      </p:sp>
      <p:sp>
        <p:nvSpPr>
          <p:cNvPr id="19" name="矩形 18"/>
          <p:cNvSpPr/>
          <p:nvPr/>
        </p:nvSpPr>
        <p:spPr>
          <a:xfrm>
            <a:off x="325756" y="4516953"/>
            <a:ext cx="1958340" cy="398780"/>
          </a:xfrm>
          <a:prstGeom prst="rect">
            <a:avLst/>
          </a:prstGeom>
        </p:spPr>
        <p:txBody>
          <a:bodyPr wrap="none">
            <a:spAutoFit/>
          </a:bodyPr>
          <a:lstStyle/>
          <a:p>
            <a:pPr algn="ctr"/>
            <a:r>
              <a:rPr lang="en-IN" altLang="zh-CN" sz="2000" b="1">
                <a:solidFill>
                  <a:schemeClr val="bg1">
                    <a:lumMod val="50000"/>
                  </a:schemeClr>
                </a:solidFill>
                <a:latin typeface="Trebuchet MS" panose="020B0603020202020204" charset="0"/>
                <a:ea typeface="+mj-ea"/>
                <a:cs typeface="Trebuchet MS" panose="020B0603020202020204" charset="0"/>
                <a:sym typeface="+mn-lt"/>
              </a:rPr>
              <a:t>CLASS OUTPUT</a:t>
            </a:r>
            <a:endParaRPr lang="en-IN" altLang="zh-CN" sz="2000"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20" name="矩形 19"/>
          <p:cNvSpPr/>
          <p:nvPr/>
        </p:nvSpPr>
        <p:spPr>
          <a:xfrm>
            <a:off x="6682105" y="4915535"/>
            <a:ext cx="5158740" cy="1476375"/>
          </a:xfrm>
          <a:prstGeom prst="rect">
            <a:avLst/>
          </a:prstGeom>
        </p:spPr>
        <p:txBody>
          <a:bodyPr wrap="square">
            <a:spAutoFit/>
          </a:bodyPr>
          <a:lstStyle/>
          <a:p>
            <a:pPr algn="just">
              <a:lnSpc>
                <a:spcPct val="150000"/>
              </a:lnSpc>
              <a:buClr>
                <a:srgbClr val="E7E6E6">
                  <a:lumMod val="10000"/>
                </a:srgbClr>
              </a:buClr>
            </a:pPr>
            <a:r>
              <a:rPr lang="zh-CN" altLang="en-US" sz="1500" b="1">
                <a:solidFill>
                  <a:schemeClr val="bg1">
                    <a:lumMod val="50000"/>
                  </a:schemeClr>
                </a:solidFill>
                <a:latin typeface="Trebuchet MS" panose="020B0603020202020204" charset="0"/>
                <a:cs typeface="Trebuchet MS" panose="020B0603020202020204" charset="0"/>
                <a:sym typeface="+mn-lt"/>
              </a:rPr>
              <a:t>Algorithms like Logistic Regression, Random Forest, Gradient Boosting, Adaboost etc. give probability outputs. Converting probability outputs to class output is just a matter of creating a threshold probability.</a:t>
            </a:r>
            <a:endParaRPr lang="zh-CN" altLang="en-US" sz="1500" b="1">
              <a:solidFill>
                <a:schemeClr val="bg1">
                  <a:lumMod val="50000"/>
                </a:schemeClr>
              </a:solidFill>
              <a:latin typeface="Trebuchet MS" panose="020B0603020202020204" charset="0"/>
              <a:cs typeface="Trebuchet MS" panose="020B0603020202020204" charset="0"/>
              <a:sym typeface="+mn-lt"/>
            </a:endParaRPr>
          </a:p>
        </p:txBody>
      </p:sp>
      <p:sp>
        <p:nvSpPr>
          <p:cNvPr id="21" name="矩形 20"/>
          <p:cNvSpPr/>
          <p:nvPr/>
        </p:nvSpPr>
        <p:spPr>
          <a:xfrm>
            <a:off x="6571731" y="4516952"/>
            <a:ext cx="2775585" cy="398780"/>
          </a:xfrm>
          <a:prstGeom prst="rect">
            <a:avLst/>
          </a:prstGeom>
        </p:spPr>
        <p:txBody>
          <a:bodyPr wrap="none">
            <a:spAutoFit/>
          </a:bodyPr>
          <a:lstStyle/>
          <a:p>
            <a:pPr algn="ctr"/>
            <a:r>
              <a:rPr lang="en-IN" altLang="zh-CN" sz="2000" b="1">
                <a:solidFill>
                  <a:schemeClr val="bg1">
                    <a:lumMod val="50000"/>
                  </a:schemeClr>
                </a:solidFill>
                <a:latin typeface="Trebuchet MS" panose="020B0603020202020204" charset="0"/>
                <a:ea typeface="+mj-ea"/>
                <a:cs typeface="Trebuchet MS" panose="020B0603020202020204" charset="0"/>
                <a:sym typeface="+mn-lt"/>
              </a:rPr>
              <a:t>PROBABILITY OUTPUT</a:t>
            </a:r>
            <a:endParaRPr lang="en-IN" altLang="zh-CN" sz="2000" b="1">
              <a:solidFill>
                <a:schemeClr val="bg1">
                  <a:lumMod val="50000"/>
                </a:schemeClr>
              </a:solidFill>
              <a:latin typeface="Trebuchet MS" panose="020B0603020202020204" charset="0"/>
              <a:ea typeface="+mj-ea"/>
              <a:cs typeface="Trebuchet MS" panose="020B0603020202020204" charset="0"/>
              <a:sym typeface="+mn-lt"/>
            </a:endParaRPr>
          </a:p>
        </p:txBody>
      </p:sp>
      <p:cxnSp>
        <p:nvCxnSpPr>
          <p:cNvPr id="25" name="直接连接符 24"/>
          <p:cNvCxnSpPr/>
          <p:nvPr/>
        </p:nvCxnSpPr>
        <p:spPr>
          <a:xfrm>
            <a:off x="6132619" y="4646659"/>
            <a:ext cx="0" cy="1817511"/>
          </a:xfrm>
          <a:prstGeom prst="line">
            <a:avLst/>
          </a:prstGeom>
        </p:spPr>
        <p:style>
          <a:lnRef idx="1">
            <a:schemeClr val="accent1"/>
          </a:lnRef>
          <a:fillRef idx="0">
            <a:schemeClr val="accent1"/>
          </a:fillRef>
          <a:effectRef idx="0">
            <a:schemeClr val="accent1"/>
          </a:effectRef>
          <a:fontRef idx="minor">
            <a:schemeClr val="tx1"/>
          </a:fontRef>
        </p:style>
      </p:cxnSp>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945450" y="423615"/>
            <a:ext cx="3747135" cy="521970"/>
          </a:xfrm>
          <a:prstGeom prst="rect">
            <a:avLst/>
          </a:prstGeom>
        </p:spPr>
        <p:txBody>
          <a:bodyPr wrap="none">
            <a:spAutoFit/>
          </a:bodyPr>
          <a:lstStyle/>
          <a:p>
            <a:r>
              <a:rPr lang="en-IN" altLang="zh-CN" sz="2800" b="1">
                <a:solidFill>
                  <a:srgbClr val="6496A4"/>
                </a:solidFill>
                <a:latin typeface="Trebuchet MS" panose="020B0603020202020204" charset="0"/>
                <a:ea typeface="+mj-ea"/>
                <a:cs typeface="Trebuchet MS" panose="020B0603020202020204" charset="0"/>
                <a:sym typeface="+mn-lt"/>
              </a:rPr>
              <a:t>EVALUATION METRICS</a:t>
            </a:r>
            <a:endParaRPr lang="en-IN" altLang="zh-CN" sz="2800" b="1">
              <a:solidFill>
                <a:srgbClr val="6496A4"/>
              </a:solidFill>
              <a:latin typeface="Trebuchet MS" panose="020B0603020202020204" charset="0"/>
              <a:ea typeface="+mj-ea"/>
              <a:cs typeface="Trebuchet MS" panose="020B0603020202020204" charset="0"/>
              <a:sym typeface="+mn-lt"/>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p:nvSpPr>
        <p:spPr>
          <a:xfrm>
            <a:off x="0" y="1464152"/>
            <a:ext cx="6132513" cy="2737458"/>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71475" y="2465705"/>
            <a:ext cx="5526405" cy="1383665"/>
          </a:xfrm>
          <a:prstGeom prst="rect">
            <a:avLst/>
          </a:prstGeom>
        </p:spPr>
        <p:txBody>
          <a:bodyPr wrap="square">
            <a:spAutoFit/>
          </a:bodyPr>
          <a:lstStyle/>
          <a:p>
            <a:pPr>
              <a:lnSpc>
                <a:spcPct val="150000"/>
              </a:lnSpc>
              <a:buClr>
                <a:srgbClr val="E7E6E6">
                  <a:lumMod val="10000"/>
                </a:srgbClr>
              </a:buClr>
            </a:pPr>
            <a:r>
              <a:rPr lang="zh-CN" altLang="en-US" sz="1400" b="1">
                <a:solidFill>
                  <a:schemeClr val="bg1"/>
                </a:solidFill>
                <a:latin typeface="Trebuchet MS" panose="020B0603020202020204" charset="0"/>
                <a:cs typeface="Trebuchet MS" panose="020B0603020202020204" charset="0"/>
                <a:sym typeface="+mn-lt"/>
              </a:rPr>
              <a:t>When we talk about predictive models, we are talking either about a regression model (continuous output) or a classification model (nominal or binary output). The evaluation metrics used in each of these models are different.</a:t>
            </a:r>
            <a:endParaRPr lang="zh-CN" altLang="en-US" sz="1400" b="1">
              <a:solidFill>
                <a:schemeClr val="bg1"/>
              </a:solidFill>
              <a:latin typeface="Trebuchet MS" panose="020B0603020202020204" charset="0"/>
              <a:cs typeface="Trebuchet MS" panose="020B0603020202020204" charset="0"/>
              <a:sym typeface="+mn-lt"/>
            </a:endParaRPr>
          </a:p>
        </p:txBody>
      </p:sp>
      <p:sp>
        <p:nvSpPr>
          <p:cNvPr id="28" name="矩形 27"/>
          <p:cNvSpPr/>
          <p:nvPr/>
        </p:nvSpPr>
        <p:spPr>
          <a:xfrm>
            <a:off x="371712" y="1866524"/>
            <a:ext cx="1515745" cy="583565"/>
          </a:xfrm>
          <a:prstGeom prst="rect">
            <a:avLst/>
          </a:prstGeom>
        </p:spPr>
        <p:txBody>
          <a:bodyPr wrap="none">
            <a:spAutoFit/>
          </a:bodyPr>
          <a:lstStyle/>
          <a:p>
            <a:r>
              <a:rPr lang="en-IN" altLang="zh-CN" sz="3200" b="1">
                <a:solidFill>
                  <a:schemeClr val="bg1"/>
                </a:solidFill>
                <a:latin typeface="+mj-ea"/>
                <a:ea typeface="+mj-ea"/>
                <a:sym typeface="+mn-lt"/>
              </a:rPr>
              <a:t>TYPES</a:t>
            </a:r>
            <a:endParaRPr lang="en-IN" altLang="zh-CN" sz="3200" b="1">
              <a:solidFill>
                <a:schemeClr val="bg1"/>
              </a:solidFill>
              <a:latin typeface="+mj-ea"/>
              <a:ea typeface="+mj-ea"/>
              <a:sym typeface="+mn-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747135" cy="521970"/>
          </a:xfrm>
          <a:prstGeom prst="rect">
            <a:avLst/>
          </a:prstGeom>
        </p:spPr>
        <p:txBody>
          <a:bodyPr wrap="none">
            <a:spAutoFit/>
          </a:bodyPr>
          <a:lstStyle/>
          <a:p>
            <a:pPr algn="l"/>
            <a:r>
              <a:rPr lang="en-IN" altLang="zh-CN" sz="2800" b="1">
                <a:solidFill>
                  <a:srgbClr val="6496A4"/>
                </a:solidFill>
                <a:latin typeface="Trebuchet MS" panose="020B0603020202020204" charset="0"/>
                <a:ea typeface="+mj-ea"/>
                <a:cs typeface="Trebuchet MS" panose="020B0603020202020204" charset="0"/>
                <a:sym typeface="+mn-lt"/>
              </a:rPr>
              <a:t>EVALUATION METRICS</a:t>
            </a:r>
            <a:endParaRPr lang="en-IN" altLang="zh-CN" sz="2800" b="1">
              <a:solidFill>
                <a:srgbClr val="6496A4"/>
              </a:solidFill>
              <a:latin typeface="Trebuchet MS" panose="020B0603020202020204" charset="0"/>
              <a:ea typeface="+mj-ea"/>
              <a:cs typeface="Trebuchet MS" panose="020B0603020202020204" charset="0"/>
              <a:sym typeface="+mn-lt"/>
            </a:endParaRPr>
          </a:p>
        </p:txBody>
      </p:sp>
      <p:sp>
        <p:nvSpPr>
          <p:cNvPr id="24" name="文本框 23"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txBox="1"/>
          <p:nvPr/>
        </p:nvSpPr>
        <p:spPr>
          <a:xfrm>
            <a:off x="850835" y="643479"/>
            <a:ext cx="1985645" cy="368300"/>
          </a:xfrm>
          <a:prstGeom prst="rect">
            <a:avLst/>
          </a:prstGeom>
          <a:noFill/>
        </p:spPr>
        <p:txBody>
          <a:bodyPr wrap="none" rtlCol="0">
            <a:spAutoFit/>
          </a:bodyPr>
          <a:lstStyle/>
          <a:p>
            <a:r>
              <a:rPr lang="en-IN" altLang="en-US" b="1">
                <a:solidFill>
                  <a:schemeClr val="accent2"/>
                </a:solidFill>
                <a:latin typeface="Trebuchet MS" panose="020B0603020202020204" charset="0"/>
                <a:cs typeface="Trebuchet MS" panose="020B0603020202020204" charset="0"/>
              </a:rPr>
              <a:t>LOSS FUNCTIONS</a:t>
            </a:r>
            <a:endParaRPr lang="en-IN" altLang="en-US" b="1">
              <a:solidFill>
                <a:schemeClr val="accent2"/>
              </a:solidFill>
              <a:latin typeface="Trebuchet MS" panose="020B0603020202020204" charset="0"/>
              <a:cs typeface="Trebuchet MS" panose="020B0603020202020204" charset="0"/>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80035" y="1646555"/>
            <a:ext cx="5719445" cy="476694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6269355" y="1646555"/>
            <a:ext cx="5700395" cy="476694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69265" y="2530475"/>
            <a:ext cx="5425440" cy="3830955"/>
          </a:xfrm>
          <a:prstGeom prst="rect">
            <a:avLst/>
          </a:prstGeom>
        </p:spPr>
        <p:txBody>
          <a:bodyPr wrap="square">
            <a:spAutoFit/>
          </a:bodyPr>
          <a:lstStyle/>
          <a:p>
            <a:pPr algn="l">
              <a:lnSpc>
                <a:spcPct val="150000"/>
              </a:lnSpc>
              <a:buClr>
                <a:srgbClr val="E7E6E6">
                  <a:lumMod val="10000"/>
                </a:srgbClr>
              </a:buClr>
            </a:pPr>
            <a:r>
              <a:rPr lang="en-IN" b="1">
                <a:solidFill>
                  <a:schemeClr val="bg1"/>
                </a:solidFill>
                <a:latin typeface="Trebuchet MS" panose="020B0603020202020204" charset="0"/>
                <a:cs typeface="Trebuchet MS" panose="020B0603020202020204" charset="0"/>
                <a:sym typeface="+mn-lt"/>
              </a:rPr>
              <a:t>M</a:t>
            </a:r>
            <a:r>
              <a:rPr b="1">
                <a:solidFill>
                  <a:schemeClr val="bg1"/>
                </a:solidFill>
                <a:latin typeface="Trebuchet MS" panose="020B0603020202020204" charset="0"/>
                <a:cs typeface="Trebuchet MS" panose="020B0603020202020204" charset="0"/>
                <a:sym typeface="+mn-lt"/>
              </a:rPr>
              <a:t>easure of errors between paired observations expressing the same phenomenon</a:t>
            </a:r>
            <a:r>
              <a:rPr lang="zh-CN" altLang="en-US" b="1">
                <a:solidFill>
                  <a:schemeClr val="bg1"/>
                </a:solidFill>
                <a:latin typeface="Trebuchet MS" panose="020B0603020202020204" charset="0"/>
                <a:cs typeface="Trebuchet MS" panose="020B0603020202020204" charset="0"/>
                <a:sym typeface="+mn-lt"/>
              </a:rPr>
              <a:t>.</a:t>
            </a:r>
            <a:endParaRPr lang="zh-CN" altLang="en-US" b="1">
              <a:solidFill>
                <a:schemeClr val="bg1"/>
              </a:solidFill>
              <a:latin typeface="Trebuchet MS" panose="020B0603020202020204" charset="0"/>
              <a:cs typeface="Trebuchet MS" panose="020B0603020202020204" charset="0"/>
              <a:sym typeface="+mn-lt"/>
            </a:endParaRPr>
          </a:p>
          <a:p>
            <a:pPr algn="ctr">
              <a:lnSpc>
                <a:spcPct val="150000"/>
              </a:lnSpc>
              <a:buClr>
                <a:srgbClr val="E7E6E6">
                  <a:lumMod val="10000"/>
                </a:srgbClr>
              </a:buClr>
            </a:pPr>
            <a:r>
              <a:rPr lang="en-IN" altLang="zh-CN" b="1">
                <a:solidFill>
                  <a:schemeClr val="bg1"/>
                </a:solidFill>
                <a:latin typeface="Trebuchet MS" panose="020B0603020202020204" charset="0"/>
                <a:cs typeface="Trebuchet MS" panose="020B0603020202020204" charset="0"/>
                <a:sym typeface="+mn-lt"/>
              </a:rPr>
              <a:t>J(Q)</a:t>
            </a:r>
            <a:r>
              <a:rPr lang="zh-CN" altLang="en-US" b="1">
                <a:solidFill>
                  <a:schemeClr val="bg1"/>
                </a:solidFill>
                <a:latin typeface="Trebuchet MS" panose="020B0603020202020204" charset="0"/>
                <a:cs typeface="Trebuchet MS" panose="020B0603020202020204" charset="0"/>
                <a:sym typeface="+mn-lt"/>
              </a:rPr>
              <a:t> = </a:t>
            </a:r>
            <a:r>
              <a:rPr lang="zh-CN" altLang="en-US" b="1" u="sng">
                <a:solidFill>
                  <a:schemeClr val="bg1"/>
                </a:solidFill>
                <a:latin typeface="Trebuchet MS" panose="020B0603020202020204" charset="0"/>
                <a:cs typeface="Trebuchet MS" panose="020B0603020202020204" charset="0"/>
                <a:sym typeface="+mn-lt"/>
              </a:rPr>
              <a:t> 1 </a:t>
            </a:r>
            <a:r>
              <a:rPr lang="zh-CN" altLang="en-US" b="1">
                <a:solidFill>
                  <a:schemeClr val="bg1"/>
                </a:solidFill>
                <a:latin typeface="Trebuchet MS" panose="020B0603020202020204" charset="0"/>
                <a:cs typeface="Trebuchet MS" panose="020B0603020202020204" charset="0"/>
                <a:sym typeface="+mn-lt"/>
              </a:rPr>
              <a:t>. Σ </a:t>
            </a:r>
            <a:r>
              <a:rPr lang="en-IN" altLang="zh-CN" b="1">
                <a:solidFill>
                  <a:schemeClr val="bg1"/>
                </a:solidFill>
                <a:latin typeface="Trebuchet MS" panose="020B0603020202020204" charset="0"/>
                <a:cs typeface="Trebuchet MS" panose="020B0603020202020204" charset="0"/>
                <a:sym typeface="+mn-lt"/>
              </a:rPr>
              <a:t>abs</a:t>
            </a:r>
            <a:r>
              <a:rPr lang="zh-CN" altLang="en-US" b="1">
                <a:solidFill>
                  <a:schemeClr val="bg1"/>
                </a:solidFill>
                <a:latin typeface="Trebuchet MS" panose="020B0603020202020204" charset="0"/>
                <a:cs typeface="Trebuchet MS" panose="020B0603020202020204" charset="0"/>
                <a:sym typeface="+mn-lt"/>
              </a:rPr>
              <a:t>(h(x</a:t>
            </a:r>
            <a:r>
              <a:rPr lang="en-IN" altLang="zh-CN" b="1" baseline="-25000">
                <a:solidFill>
                  <a:schemeClr val="bg1"/>
                </a:solidFill>
                <a:latin typeface="Trebuchet MS" panose="020B0603020202020204" charset="0"/>
                <a:cs typeface="Trebuchet MS" panose="020B0603020202020204" charset="0"/>
                <a:sym typeface="+mn-lt"/>
              </a:rPr>
              <a:t>i</a:t>
            </a:r>
            <a:r>
              <a:rPr lang="zh-CN" altLang="en-US" b="1">
                <a:solidFill>
                  <a:schemeClr val="bg1"/>
                </a:solidFill>
                <a:latin typeface="Trebuchet MS" panose="020B0603020202020204" charset="0"/>
                <a:cs typeface="Trebuchet MS" panose="020B0603020202020204" charset="0"/>
                <a:sym typeface="+mn-lt"/>
              </a:rPr>
              <a:t>) - y</a:t>
            </a:r>
            <a:r>
              <a:rPr lang="en-IN" altLang="zh-CN" b="1" baseline="-25000">
                <a:solidFill>
                  <a:schemeClr val="bg1"/>
                </a:solidFill>
                <a:latin typeface="Trebuchet MS" panose="020B0603020202020204" charset="0"/>
                <a:cs typeface="Trebuchet MS" panose="020B0603020202020204" charset="0"/>
                <a:sym typeface="+mn-lt"/>
              </a:rPr>
              <a:t>i</a:t>
            </a:r>
            <a:r>
              <a:rPr lang="zh-CN" altLang="en-US" b="1">
                <a:solidFill>
                  <a:schemeClr val="bg1"/>
                </a:solidFill>
                <a:latin typeface="Trebuchet MS" panose="020B0603020202020204" charset="0"/>
                <a:cs typeface="Trebuchet MS" panose="020B0603020202020204" charset="0"/>
                <a:sym typeface="+mn-lt"/>
              </a:rPr>
              <a:t>)</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n</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 n: data size</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h(x): hypothesis functi on</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a:t>
            </a:r>
            <a:r>
              <a:rPr lang="en-IN" altLang="zh-CN" b="1">
                <a:solidFill>
                  <a:schemeClr val="bg1"/>
                </a:solidFill>
                <a:latin typeface="Trebuchet MS" panose="020B0603020202020204" charset="0"/>
                <a:cs typeface="Trebuchet MS" panose="020B0603020202020204" charset="0"/>
                <a:sym typeface="+mn-lt"/>
              </a:rPr>
              <a:t>J</a:t>
            </a:r>
            <a:r>
              <a:rPr lang="zh-CN" altLang="en-US" b="1">
                <a:solidFill>
                  <a:schemeClr val="bg1"/>
                </a:solidFill>
                <a:latin typeface="Trebuchet MS" panose="020B0603020202020204" charset="0"/>
                <a:cs typeface="Trebuchet MS" panose="020B0603020202020204" charset="0"/>
                <a:sym typeface="+mn-lt"/>
              </a:rPr>
              <a:t>(Q): Q0 + Q1x1 + . . . . . + Qnxn </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y: pred</a:t>
            </a:r>
            <a:r>
              <a:rPr lang="en-IN" altLang="zh-CN" b="1">
                <a:solidFill>
                  <a:schemeClr val="bg1"/>
                </a:solidFill>
                <a:latin typeface="Trebuchet MS" panose="020B0603020202020204" charset="0"/>
                <a:cs typeface="Trebuchet MS" panose="020B0603020202020204" charset="0"/>
                <a:sym typeface="+mn-lt"/>
              </a:rPr>
              <a:t>ic</a:t>
            </a:r>
            <a:r>
              <a:rPr lang="zh-CN" altLang="en-US" b="1">
                <a:solidFill>
                  <a:schemeClr val="bg1"/>
                </a:solidFill>
                <a:latin typeface="Trebuchet MS" panose="020B0603020202020204" charset="0"/>
                <a:cs typeface="Trebuchet MS" panose="020B0603020202020204" charset="0"/>
                <a:sym typeface="+mn-lt"/>
              </a:rPr>
              <a:t>ted output }</a:t>
            </a:r>
            <a:endParaRPr lang="zh-CN" altLang="en-US" b="1">
              <a:solidFill>
                <a:schemeClr val="bg1"/>
              </a:solidFill>
              <a:latin typeface="Trebuchet MS" panose="020B0603020202020204" charset="0"/>
              <a:cs typeface="Trebuchet MS" panose="020B0603020202020204" charset="0"/>
              <a:sym typeface="+mn-lt"/>
            </a:endParaRPr>
          </a:p>
        </p:txBody>
      </p:sp>
      <p:sp>
        <p:nvSpPr>
          <p:cNvPr id="34" name="矩形 33"/>
          <p:cNvSpPr/>
          <p:nvPr/>
        </p:nvSpPr>
        <p:spPr>
          <a:xfrm>
            <a:off x="484432" y="2066344"/>
            <a:ext cx="3684270" cy="460375"/>
          </a:xfrm>
          <a:prstGeom prst="rect">
            <a:avLst/>
          </a:prstGeom>
        </p:spPr>
        <p:txBody>
          <a:bodyPr wrap="none">
            <a:spAutoFit/>
          </a:bodyPr>
          <a:lstStyle/>
          <a:p>
            <a:pPr algn="ctr"/>
            <a:r>
              <a:rPr lang="zh-CN" altLang="en-US" sz="2400" b="1">
                <a:solidFill>
                  <a:schemeClr val="bg1"/>
                </a:solidFill>
                <a:latin typeface="Trebuchet MS" panose="020B0603020202020204" charset="0"/>
                <a:cs typeface="Trebuchet MS" panose="020B0603020202020204" charset="0"/>
                <a:sym typeface="+mn-lt"/>
              </a:rPr>
              <a:t>M</a:t>
            </a:r>
            <a:r>
              <a:rPr lang="en-IN" altLang="zh-CN" sz="2400" b="1">
                <a:solidFill>
                  <a:schemeClr val="bg1"/>
                </a:solidFill>
                <a:latin typeface="Trebuchet MS" panose="020B0603020202020204" charset="0"/>
                <a:cs typeface="Trebuchet MS" panose="020B0603020202020204" charset="0"/>
                <a:sym typeface="+mn-lt"/>
              </a:rPr>
              <a:t>EAN ABSOLUTE ERROR</a:t>
            </a:r>
            <a:r>
              <a:rPr lang="zh-CN" altLang="en-US" sz="2400" b="1">
                <a:solidFill>
                  <a:schemeClr val="bg1"/>
                </a:solidFill>
                <a:latin typeface="Trebuchet MS" panose="020B0603020202020204" charset="0"/>
                <a:cs typeface="Trebuchet MS" panose="020B0603020202020204" charset="0"/>
                <a:sym typeface="+mn-lt"/>
              </a:rPr>
              <a:t>:</a:t>
            </a:r>
            <a:endParaRPr lang="zh-CN" altLang="en-US" sz="2400" b="1">
              <a:solidFill>
                <a:schemeClr val="bg1"/>
              </a:solidFill>
              <a:latin typeface="Trebuchet MS" panose="020B0603020202020204" charset="0"/>
              <a:ea typeface="+mj-ea"/>
              <a:cs typeface="Trebuchet MS" panose="020B0603020202020204" charset="0"/>
              <a:sym typeface="+mn-lt"/>
            </a:endParaRPr>
          </a:p>
        </p:txBody>
      </p:sp>
      <p:sp>
        <p:nvSpPr>
          <p:cNvPr id="42" name="矩形 41"/>
          <p:cNvSpPr/>
          <p:nvPr/>
        </p:nvSpPr>
        <p:spPr>
          <a:xfrm>
            <a:off x="6505575" y="2642235"/>
            <a:ext cx="5334635" cy="3415030"/>
          </a:xfrm>
          <a:prstGeom prst="rect">
            <a:avLst/>
          </a:prstGeom>
        </p:spPr>
        <p:txBody>
          <a:bodyPr wrap="square">
            <a:spAutoFit/>
          </a:bodyPr>
          <a:lstStyle/>
          <a:p>
            <a:pPr algn="l">
              <a:lnSpc>
                <a:spcPct val="150000"/>
              </a:lnSpc>
              <a:buClr>
                <a:srgbClr val="E7E6E6">
                  <a:lumMod val="10000"/>
                </a:srgbClr>
              </a:buClr>
            </a:pPr>
            <a:r>
              <a:rPr lang="en-IN" altLang="zh-CN" b="1">
                <a:solidFill>
                  <a:schemeClr val="bg1"/>
                </a:solidFill>
                <a:latin typeface="Trebuchet MS" panose="020B0603020202020204" charset="0"/>
                <a:cs typeface="Trebuchet MS" panose="020B0603020202020204" charset="0"/>
                <a:sym typeface="+mn-lt"/>
              </a:rPr>
              <a:t>D</a:t>
            </a:r>
            <a:r>
              <a:rPr lang="zh-CN" altLang="en-US" b="1">
                <a:solidFill>
                  <a:schemeClr val="bg1"/>
                </a:solidFill>
                <a:latin typeface="Trebuchet MS" panose="020B0603020202020204" charset="0"/>
                <a:cs typeface="Trebuchet MS" panose="020B0603020202020204" charset="0"/>
                <a:sym typeface="+mn-lt"/>
              </a:rPr>
              <a:t>efined as the sum of square of residuals.</a:t>
            </a:r>
            <a:endParaRPr lang="zh-CN" altLang="en-US" b="1">
              <a:solidFill>
                <a:schemeClr val="bg1"/>
              </a:solidFill>
              <a:latin typeface="Trebuchet MS" panose="020B0603020202020204" charset="0"/>
              <a:cs typeface="Trebuchet MS" panose="020B0603020202020204" charset="0"/>
              <a:sym typeface="+mn-lt"/>
            </a:endParaRPr>
          </a:p>
          <a:p>
            <a:pPr algn="ctr">
              <a:lnSpc>
                <a:spcPct val="150000"/>
              </a:lnSpc>
              <a:buClr>
                <a:srgbClr val="E7E6E6">
                  <a:lumMod val="10000"/>
                </a:srgbClr>
              </a:buClr>
            </a:pPr>
            <a:r>
              <a:rPr lang="en-IN" altLang="zh-CN" b="1">
                <a:solidFill>
                  <a:schemeClr val="bg1"/>
                </a:solidFill>
                <a:latin typeface="Trebuchet MS" panose="020B0603020202020204" charset="0"/>
                <a:cs typeface="Trebuchet MS" panose="020B0603020202020204" charset="0"/>
                <a:sym typeface="+mn-lt"/>
              </a:rPr>
              <a:t>J(Q)</a:t>
            </a:r>
            <a:r>
              <a:rPr lang="zh-CN" altLang="en-US" b="1">
                <a:solidFill>
                  <a:schemeClr val="bg1"/>
                </a:solidFill>
                <a:latin typeface="Trebuchet MS" panose="020B0603020202020204" charset="0"/>
                <a:cs typeface="Trebuchet MS" panose="020B0603020202020204" charset="0"/>
                <a:sym typeface="+mn-lt"/>
              </a:rPr>
              <a:t> = </a:t>
            </a:r>
            <a:r>
              <a:rPr lang="zh-CN" altLang="en-US" b="1" u="sng">
                <a:solidFill>
                  <a:schemeClr val="bg1"/>
                </a:solidFill>
                <a:latin typeface="Trebuchet MS" panose="020B0603020202020204" charset="0"/>
                <a:cs typeface="Trebuchet MS" panose="020B0603020202020204" charset="0"/>
                <a:sym typeface="+mn-lt"/>
              </a:rPr>
              <a:t> 1 </a:t>
            </a:r>
            <a:r>
              <a:rPr lang="zh-CN" altLang="en-US" b="1">
                <a:solidFill>
                  <a:schemeClr val="bg1"/>
                </a:solidFill>
                <a:latin typeface="Trebuchet MS" panose="020B0603020202020204" charset="0"/>
                <a:cs typeface="Trebuchet MS" panose="020B0603020202020204" charset="0"/>
                <a:sym typeface="+mn-lt"/>
              </a:rPr>
              <a:t>. Σ (h(x</a:t>
            </a:r>
            <a:r>
              <a:rPr lang="en-IN" altLang="zh-CN" b="1" baseline="-25000">
                <a:solidFill>
                  <a:schemeClr val="bg1"/>
                </a:solidFill>
                <a:latin typeface="Trebuchet MS" panose="020B0603020202020204" charset="0"/>
                <a:cs typeface="Trebuchet MS" panose="020B0603020202020204" charset="0"/>
                <a:sym typeface="+mn-lt"/>
              </a:rPr>
              <a:t>i</a:t>
            </a:r>
            <a:r>
              <a:rPr lang="zh-CN" altLang="en-US" b="1">
                <a:solidFill>
                  <a:schemeClr val="bg1"/>
                </a:solidFill>
                <a:latin typeface="Trebuchet MS" panose="020B0603020202020204" charset="0"/>
                <a:cs typeface="Trebuchet MS" panose="020B0603020202020204" charset="0"/>
                <a:sym typeface="+mn-lt"/>
              </a:rPr>
              <a:t>) - y</a:t>
            </a:r>
            <a:r>
              <a:rPr lang="en-IN" altLang="zh-CN" b="1" baseline="-25000">
                <a:solidFill>
                  <a:schemeClr val="bg1"/>
                </a:solidFill>
                <a:latin typeface="Trebuchet MS" panose="020B0603020202020204" charset="0"/>
                <a:cs typeface="Trebuchet MS" panose="020B0603020202020204" charset="0"/>
                <a:sym typeface="+mn-lt"/>
              </a:rPr>
              <a:t>i</a:t>
            </a:r>
            <a:r>
              <a:rPr lang="zh-CN" altLang="en-US" b="1">
                <a:solidFill>
                  <a:schemeClr val="bg1"/>
                </a:solidFill>
                <a:latin typeface="Trebuchet MS" panose="020B0603020202020204" charset="0"/>
                <a:cs typeface="Trebuchet MS" panose="020B0603020202020204" charset="0"/>
                <a:sym typeface="+mn-lt"/>
              </a:rPr>
              <a:t>)</a:t>
            </a:r>
            <a:r>
              <a:rPr lang="en-IN" altLang="zh-CN" b="1" baseline="30000">
                <a:solidFill>
                  <a:schemeClr val="bg1"/>
                </a:solidFill>
                <a:latin typeface="Trebuchet MS" panose="020B0603020202020204" charset="0"/>
                <a:cs typeface="Trebuchet MS" panose="020B0603020202020204" charset="0"/>
                <a:sym typeface="+mn-lt"/>
              </a:rPr>
              <a:t>2</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n</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 n: data size</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h(x): hypothesis functi on</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a:t>
            </a:r>
            <a:r>
              <a:rPr lang="en-IN" altLang="zh-CN" b="1">
                <a:solidFill>
                  <a:schemeClr val="bg1"/>
                </a:solidFill>
                <a:latin typeface="Trebuchet MS" panose="020B0603020202020204" charset="0"/>
                <a:cs typeface="Trebuchet MS" panose="020B0603020202020204" charset="0"/>
                <a:sym typeface="+mn-lt"/>
              </a:rPr>
              <a:t>J</a:t>
            </a:r>
            <a:r>
              <a:rPr lang="zh-CN" altLang="en-US" b="1">
                <a:solidFill>
                  <a:schemeClr val="bg1"/>
                </a:solidFill>
                <a:latin typeface="Trebuchet MS" panose="020B0603020202020204" charset="0"/>
                <a:cs typeface="Trebuchet MS" panose="020B0603020202020204" charset="0"/>
                <a:sym typeface="+mn-lt"/>
              </a:rPr>
              <a:t>(Q): Q0 + Q1x1 + . . . . . + Qnxn </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y: pred</a:t>
            </a:r>
            <a:r>
              <a:rPr lang="en-IN" altLang="zh-CN" b="1">
                <a:solidFill>
                  <a:schemeClr val="bg1"/>
                </a:solidFill>
                <a:latin typeface="Trebuchet MS" panose="020B0603020202020204" charset="0"/>
                <a:cs typeface="Trebuchet MS" panose="020B0603020202020204" charset="0"/>
                <a:sym typeface="+mn-lt"/>
              </a:rPr>
              <a:t>ic</a:t>
            </a:r>
            <a:r>
              <a:rPr lang="zh-CN" altLang="en-US" b="1">
                <a:solidFill>
                  <a:schemeClr val="bg1"/>
                </a:solidFill>
                <a:latin typeface="Trebuchet MS" panose="020B0603020202020204" charset="0"/>
                <a:cs typeface="Trebuchet MS" panose="020B0603020202020204" charset="0"/>
                <a:sym typeface="+mn-lt"/>
              </a:rPr>
              <a:t>ted output }</a:t>
            </a:r>
            <a:endParaRPr lang="zh-CN" altLang="en-US" b="1">
              <a:solidFill>
                <a:schemeClr val="bg1"/>
              </a:solidFill>
              <a:latin typeface="Trebuchet MS" panose="020B0603020202020204" charset="0"/>
              <a:cs typeface="Trebuchet MS" panose="020B0603020202020204" charset="0"/>
              <a:sym typeface="+mn-lt"/>
            </a:endParaRPr>
          </a:p>
        </p:txBody>
      </p:sp>
      <p:sp>
        <p:nvSpPr>
          <p:cNvPr id="43" name="矩形 42"/>
          <p:cNvSpPr/>
          <p:nvPr/>
        </p:nvSpPr>
        <p:spPr>
          <a:xfrm>
            <a:off x="6448797" y="2069801"/>
            <a:ext cx="3547745" cy="460375"/>
          </a:xfrm>
          <a:prstGeom prst="rect">
            <a:avLst/>
          </a:prstGeom>
        </p:spPr>
        <p:txBody>
          <a:bodyPr wrap="none">
            <a:spAutoFit/>
          </a:bodyPr>
          <a:lstStyle/>
          <a:p>
            <a:pPr algn="ctr"/>
            <a:r>
              <a:rPr lang="en-IN" altLang="zh-CN" sz="2400" b="1">
                <a:solidFill>
                  <a:schemeClr val="bg1"/>
                </a:solidFill>
                <a:latin typeface="Trebuchet MS" panose="020B0603020202020204" charset="0"/>
                <a:cs typeface="Trebuchet MS" panose="020B0603020202020204" charset="0"/>
                <a:sym typeface="+mn-lt"/>
              </a:rPr>
              <a:t>MEAN SQUARED ERROR</a:t>
            </a:r>
            <a:r>
              <a:rPr lang="zh-CN" altLang="en-US" sz="2400" b="1">
                <a:solidFill>
                  <a:schemeClr val="bg1"/>
                </a:solidFill>
                <a:latin typeface="Trebuchet MS" panose="020B0603020202020204" charset="0"/>
                <a:cs typeface="Trebuchet MS" panose="020B0603020202020204" charset="0"/>
                <a:sym typeface="+mn-lt"/>
              </a:rPr>
              <a:t>:</a:t>
            </a:r>
            <a:endParaRPr lang="zh-CN" altLang="en-US" sz="2400" b="1">
              <a:solidFill>
                <a:schemeClr val="bg1"/>
              </a:solidFill>
              <a:latin typeface="Trebuchet MS" panose="020B0603020202020204" charset="0"/>
              <a:cs typeface="Trebuchet MS" panose="020B0603020202020204" charset="0"/>
              <a:sym typeface="+mn-lt"/>
            </a:endParaRPr>
          </a:p>
        </p:txBody>
      </p:sp>
      <p:sp>
        <p:nvSpPr>
          <p:cNvPr id="6" name="椭圆 5"/>
          <p:cNvSpPr/>
          <p:nvPr/>
        </p:nvSpPr>
        <p:spPr>
          <a:xfrm>
            <a:off x="484505" y="4733925"/>
            <a:ext cx="1207770" cy="114427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44" name="组合 43"/>
          <p:cNvGrpSpPr/>
          <p:nvPr/>
        </p:nvGrpSpPr>
        <p:grpSpPr>
          <a:xfrm>
            <a:off x="957580" y="5075555"/>
            <a:ext cx="285115" cy="436880"/>
            <a:chOff x="2528974" y="2863357"/>
            <a:chExt cx="246811" cy="359779"/>
          </a:xfrm>
          <a:solidFill>
            <a:schemeClr val="bg1"/>
          </a:solidFill>
        </p:grpSpPr>
        <p:sp>
          <p:nvSpPr>
            <p:cNvPr id="45"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6"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7" name="椭圆 39"/>
          <p:cNvSpPr/>
          <p:nvPr/>
        </p:nvSpPr>
        <p:spPr>
          <a:xfrm>
            <a:off x="6505575" y="4718685"/>
            <a:ext cx="1196340" cy="116078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AutoShape 112"/>
          <p:cNvSpPr/>
          <p:nvPr/>
        </p:nvSpPr>
        <p:spPr bwMode="auto">
          <a:xfrm>
            <a:off x="6871335" y="5061585"/>
            <a:ext cx="467360" cy="45085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747135" cy="521970"/>
          </a:xfrm>
          <a:prstGeom prst="rect">
            <a:avLst/>
          </a:prstGeom>
        </p:spPr>
        <p:txBody>
          <a:bodyPr wrap="none">
            <a:spAutoFit/>
          </a:bodyPr>
          <a:lstStyle/>
          <a:p>
            <a:pPr algn="l"/>
            <a:r>
              <a:rPr lang="en-IN" altLang="zh-CN" sz="2800" b="1">
                <a:solidFill>
                  <a:srgbClr val="6496A4"/>
                </a:solidFill>
                <a:latin typeface="Trebuchet MS" panose="020B0603020202020204" charset="0"/>
                <a:ea typeface="+mj-ea"/>
                <a:cs typeface="Trebuchet MS" panose="020B0603020202020204" charset="0"/>
                <a:sym typeface="+mn-lt"/>
              </a:rPr>
              <a:t>EVALUATION METRICS</a:t>
            </a:r>
            <a:endParaRPr lang="en-IN" altLang="zh-CN" sz="2800" b="1">
              <a:solidFill>
                <a:srgbClr val="6496A4"/>
              </a:solidFill>
              <a:latin typeface="Trebuchet MS" panose="020B0603020202020204" charset="0"/>
              <a:ea typeface="+mj-ea"/>
              <a:cs typeface="Trebuchet MS" panose="020B0603020202020204" charset="0"/>
              <a:sym typeface="+mn-lt"/>
            </a:endParaRPr>
          </a:p>
        </p:txBody>
      </p:sp>
      <p:sp>
        <p:nvSpPr>
          <p:cNvPr id="24" name="文本框 23"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txBox="1"/>
          <p:nvPr/>
        </p:nvSpPr>
        <p:spPr>
          <a:xfrm>
            <a:off x="850835" y="643479"/>
            <a:ext cx="1985645" cy="368300"/>
          </a:xfrm>
          <a:prstGeom prst="rect">
            <a:avLst/>
          </a:prstGeom>
          <a:noFill/>
        </p:spPr>
        <p:txBody>
          <a:bodyPr wrap="none" rtlCol="0">
            <a:spAutoFit/>
          </a:bodyPr>
          <a:lstStyle/>
          <a:p>
            <a:pPr algn="l"/>
            <a:r>
              <a:rPr lang="en-IN" altLang="en-US" b="1">
                <a:solidFill>
                  <a:schemeClr val="accent2"/>
                </a:solidFill>
                <a:latin typeface="Trebuchet MS" panose="020B0603020202020204" charset="0"/>
                <a:cs typeface="Trebuchet MS" panose="020B0603020202020204" charset="0"/>
                <a:sym typeface="+mn-ea"/>
              </a:rPr>
              <a:t>LOSS FUNCTIONS</a:t>
            </a:r>
            <a:endParaRPr lang="en-IN" altLang="en-US" b="1">
              <a:solidFill>
                <a:schemeClr val="accent2"/>
              </a:solidFill>
              <a:latin typeface="Trebuchet MS" panose="020B0603020202020204" charset="0"/>
              <a:cs typeface="Trebuchet MS" panose="020B0603020202020204" charset="0"/>
              <a:sym typeface="+mn-ea"/>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80035" y="1646555"/>
            <a:ext cx="5719445" cy="476694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6269355" y="1646555"/>
            <a:ext cx="5700395" cy="476694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69192" y="2066344"/>
            <a:ext cx="4240530" cy="460375"/>
          </a:xfrm>
          <a:prstGeom prst="rect">
            <a:avLst/>
          </a:prstGeom>
        </p:spPr>
        <p:txBody>
          <a:bodyPr wrap="none">
            <a:spAutoFit/>
          </a:bodyPr>
          <a:lstStyle/>
          <a:p>
            <a:pPr algn="ctr"/>
            <a:r>
              <a:rPr lang="zh-CN" altLang="en-US" sz="2400" b="1">
                <a:solidFill>
                  <a:schemeClr val="bg1"/>
                </a:solidFill>
                <a:latin typeface="Trebuchet MS" panose="020B0603020202020204" charset="0"/>
                <a:cs typeface="Trebuchet MS" panose="020B0603020202020204" charset="0"/>
                <a:sym typeface="+mn-lt"/>
              </a:rPr>
              <a:t>R</a:t>
            </a:r>
            <a:r>
              <a:rPr lang="en-IN" altLang="zh-CN" sz="2400" b="1">
                <a:solidFill>
                  <a:schemeClr val="bg1"/>
                </a:solidFill>
                <a:latin typeface="Trebuchet MS" panose="020B0603020202020204" charset="0"/>
                <a:cs typeface="Trebuchet MS" panose="020B0603020202020204" charset="0"/>
                <a:sym typeface="+mn-lt"/>
              </a:rPr>
              <a:t>OOT MEAN SQUARE ERROR</a:t>
            </a:r>
            <a:r>
              <a:rPr lang="zh-CN" altLang="en-US" sz="2400" b="1">
                <a:solidFill>
                  <a:schemeClr val="bg1"/>
                </a:solidFill>
                <a:latin typeface="Trebuchet MS" panose="020B0603020202020204" charset="0"/>
                <a:cs typeface="Trebuchet MS" panose="020B0603020202020204" charset="0"/>
                <a:sym typeface="+mn-lt"/>
              </a:rPr>
              <a:t>:</a:t>
            </a:r>
            <a:endParaRPr lang="zh-CN" altLang="en-US" sz="2400" b="1">
              <a:solidFill>
                <a:schemeClr val="bg1"/>
              </a:solidFill>
              <a:latin typeface="Trebuchet MS" panose="020B0603020202020204" charset="0"/>
              <a:ea typeface="+mj-ea"/>
              <a:cs typeface="Trebuchet MS" panose="020B0603020202020204" charset="0"/>
              <a:sym typeface="+mn-lt"/>
            </a:endParaRPr>
          </a:p>
        </p:txBody>
      </p:sp>
      <p:sp>
        <p:nvSpPr>
          <p:cNvPr id="42" name="矩形 41"/>
          <p:cNvSpPr/>
          <p:nvPr/>
        </p:nvSpPr>
        <p:spPr>
          <a:xfrm>
            <a:off x="6546850" y="2526665"/>
            <a:ext cx="5334635" cy="3415030"/>
          </a:xfrm>
          <a:prstGeom prst="rect">
            <a:avLst/>
          </a:prstGeom>
        </p:spPr>
        <p:txBody>
          <a:bodyPr wrap="square">
            <a:spAutoFit/>
          </a:bodyPr>
          <a:lstStyle/>
          <a:p>
            <a:pPr algn="l">
              <a:lnSpc>
                <a:spcPct val="150000"/>
              </a:lnSpc>
              <a:buClr>
                <a:srgbClr val="E7E6E6">
                  <a:lumMod val="10000"/>
                </a:srgbClr>
              </a:buClr>
            </a:pPr>
            <a:r>
              <a:rPr b="1">
                <a:solidFill>
                  <a:schemeClr val="bg1"/>
                </a:solidFill>
                <a:latin typeface="Trebuchet MS" panose="020B0603020202020204" charset="0"/>
                <a:cs typeface="Trebuchet MS" panose="020B0603020202020204" charset="0"/>
                <a:sym typeface="+mn-lt"/>
              </a:rPr>
              <a:t>Relative Absolute Error (RAE) is a way to measure the performance of a predictive model </a:t>
            </a:r>
            <a:r>
              <a:rPr lang="en-IN" b="1">
                <a:solidFill>
                  <a:schemeClr val="bg1"/>
                </a:solidFill>
                <a:latin typeface="Trebuchet MS" panose="020B0603020202020204" charset="0"/>
                <a:cs typeface="Trebuchet MS" panose="020B0603020202020204" charset="0"/>
                <a:sym typeface="+mn-lt"/>
              </a:rPr>
              <a:t>and is expressed as a ratio, comparing a mean error (residual) to errors</a:t>
            </a:r>
            <a:endParaRPr lang="en-IN" b="1">
              <a:solidFill>
                <a:schemeClr val="bg1"/>
              </a:solidFill>
              <a:latin typeface="Trebuchet MS" panose="020B0603020202020204" charset="0"/>
              <a:cs typeface="Trebuchet MS" panose="020B0603020202020204" charset="0"/>
              <a:sym typeface="+mn-lt"/>
            </a:endParaRPr>
          </a:p>
          <a:p>
            <a:pPr lvl="1" algn="l">
              <a:lnSpc>
                <a:spcPct val="150000"/>
              </a:lnSpc>
              <a:buClr>
                <a:srgbClr val="E7E6E6">
                  <a:lumMod val="10000"/>
                </a:srgbClr>
              </a:buClr>
            </a:pPr>
            <a:r>
              <a:rPr lang="en-IN" altLang="zh-CN" b="1">
                <a:solidFill>
                  <a:schemeClr val="bg1"/>
                </a:solidFill>
                <a:latin typeface="Trebuchet MS" panose="020B0603020202020204" charset="0"/>
                <a:cs typeface="Trebuchet MS" panose="020B0603020202020204" charset="0"/>
                <a:sym typeface="+mn-lt"/>
              </a:rPr>
              <a:t>  	          		</a:t>
            </a:r>
            <a:endParaRPr lang="en-IN" altLang="zh-CN" b="1">
              <a:solidFill>
                <a:schemeClr val="bg1"/>
              </a:solidFill>
              <a:latin typeface="Trebuchet MS" panose="020B0603020202020204" charset="0"/>
              <a:cs typeface="Trebuchet MS" panose="020B0603020202020204" charset="0"/>
              <a:sym typeface="+mn-lt"/>
            </a:endParaRPr>
          </a:p>
          <a:p>
            <a:pPr lvl="1" algn="l">
              <a:lnSpc>
                <a:spcPct val="150000"/>
              </a:lnSpc>
              <a:buClr>
                <a:srgbClr val="E7E6E6">
                  <a:lumMod val="10000"/>
                </a:srgbClr>
              </a:buClr>
            </a:pPr>
            <a:r>
              <a:rPr lang="en-IN" altLang="zh-CN" b="1">
                <a:solidFill>
                  <a:schemeClr val="bg1"/>
                </a:solidFill>
                <a:latin typeface="Trebuchet MS" panose="020B0603020202020204" charset="0"/>
                <a:cs typeface="Trebuchet MS" panose="020B0603020202020204" charset="0"/>
                <a:sym typeface="+mn-lt"/>
              </a:rPr>
              <a:t>		</a:t>
            </a:r>
            <a:r>
              <a:rPr lang="zh-CN" altLang="en-US" b="1">
                <a:solidFill>
                  <a:schemeClr val="bg1"/>
                </a:solidFill>
                <a:latin typeface="Trebuchet MS" panose="020B0603020202020204" charset="0"/>
                <a:cs typeface="Trebuchet MS" panose="020B0603020202020204" charset="0"/>
                <a:sym typeface="+mn-lt"/>
              </a:rPr>
              <a:t>J(Q) = </a:t>
            </a:r>
            <a:r>
              <a:rPr lang="zh-CN" altLang="en-US" b="1" u="sng">
                <a:solidFill>
                  <a:schemeClr val="bg1"/>
                </a:solidFill>
                <a:latin typeface="Trebuchet MS" panose="020B0603020202020204" charset="0"/>
                <a:cs typeface="Trebuchet MS" panose="020B0603020202020204" charset="0"/>
                <a:sym typeface="+mn-lt"/>
              </a:rPr>
              <a:t>Σ (h(x</a:t>
            </a:r>
            <a:r>
              <a:rPr lang="en-IN" altLang="zh-CN" b="1" u="sng" baseline="-25000">
                <a:solidFill>
                  <a:schemeClr val="bg1"/>
                </a:solidFill>
                <a:latin typeface="Trebuchet MS" panose="020B0603020202020204" charset="0"/>
                <a:cs typeface="Trebuchet MS" panose="020B0603020202020204" charset="0"/>
                <a:sym typeface="+mn-lt"/>
              </a:rPr>
              <a:t>i</a:t>
            </a:r>
            <a:r>
              <a:rPr lang="zh-CN" altLang="en-US" b="1" u="sng">
                <a:solidFill>
                  <a:schemeClr val="bg1"/>
                </a:solidFill>
                <a:latin typeface="Trebuchet MS" panose="020B0603020202020204" charset="0"/>
                <a:cs typeface="Trebuchet MS" panose="020B0603020202020204" charset="0"/>
                <a:sym typeface="+mn-lt"/>
              </a:rPr>
              <a:t>) - y</a:t>
            </a:r>
            <a:r>
              <a:rPr lang="en-IN" altLang="zh-CN" b="1" u="sng" baseline="-25000">
                <a:solidFill>
                  <a:schemeClr val="bg1"/>
                </a:solidFill>
                <a:latin typeface="Trebuchet MS" panose="020B0603020202020204" charset="0"/>
                <a:cs typeface="Trebuchet MS" panose="020B0603020202020204" charset="0"/>
                <a:sym typeface="+mn-lt"/>
              </a:rPr>
              <a:t>i</a:t>
            </a:r>
            <a:r>
              <a:rPr lang="zh-CN" altLang="en-US" b="1" u="sng">
                <a:solidFill>
                  <a:schemeClr val="bg1"/>
                </a:solidFill>
                <a:latin typeface="Trebuchet MS" panose="020B0603020202020204" charset="0"/>
                <a:cs typeface="Trebuchet MS" panose="020B0603020202020204" charset="0"/>
                <a:sym typeface="+mn-lt"/>
              </a:rPr>
              <a:t>)</a:t>
            </a:r>
            <a:endParaRPr lang="zh-CN" altLang="en-US" b="1">
              <a:solidFill>
                <a:schemeClr val="bg1"/>
              </a:solidFill>
              <a:latin typeface="Trebuchet MS" panose="020B0603020202020204" charset="0"/>
              <a:cs typeface="Trebuchet MS" panose="020B0603020202020204" charset="0"/>
              <a:sym typeface="+mn-lt"/>
            </a:endParaRPr>
          </a:p>
          <a:p>
            <a:pPr lvl="1"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Σ (h(x</a:t>
            </a:r>
            <a:r>
              <a:rPr lang="en-IN" altLang="zh-CN" b="1" baseline="-25000">
                <a:solidFill>
                  <a:schemeClr val="bg1"/>
                </a:solidFill>
                <a:latin typeface="Trebuchet MS" panose="020B0603020202020204" charset="0"/>
                <a:cs typeface="Trebuchet MS" panose="020B0603020202020204" charset="0"/>
                <a:sym typeface="+mn-lt"/>
              </a:rPr>
              <a:t>i</a:t>
            </a:r>
            <a:r>
              <a:rPr lang="zh-CN" altLang="en-US" b="1">
                <a:solidFill>
                  <a:schemeClr val="bg1"/>
                </a:solidFill>
                <a:latin typeface="Trebuchet MS" panose="020B0603020202020204" charset="0"/>
                <a:cs typeface="Trebuchet MS" panose="020B0603020202020204" charset="0"/>
                <a:sym typeface="+mn-lt"/>
              </a:rPr>
              <a:t>) - y</a:t>
            </a:r>
            <a:r>
              <a:rPr lang="en-IN" altLang="zh-CN" b="1" baseline="-25000">
                <a:solidFill>
                  <a:schemeClr val="bg1"/>
                </a:solidFill>
                <a:latin typeface="Trebuchet MS" panose="020B0603020202020204" charset="0"/>
                <a:cs typeface="Trebuchet MS" panose="020B0603020202020204" charset="0"/>
                <a:sym typeface="+mn-lt"/>
              </a:rPr>
              <a:t>mean</a:t>
            </a:r>
            <a:r>
              <a:rPr lang="zh-CN" altLang="en-US" b="1">
                <a:solidFill>
                  <a:schemeClr val="bg1"/>
                </a:solidFill>
                <a:latin typeface="Trebuchet MS" panose="020B0603020202020204" charset="0"/>
                <a:cs typeface="Trebuchet MS" panose="020B0603020202020204" charset="0"/>
                <a:sym typeface="+mn-lt"/>
              </a:rPr>
              <a:t>)</a:t>
            </a:r>
            <a:endParaRPr lang="zh-CN" altLang="en-US" b="1">
              <a:solidFill>
                <a:schemeClr val="bg1"/>
              </a:solidFill>
              <a:latin typeface="Trebuchet MS" panose="020B0603020202020204" charset="0"/>
              <a:cs typeface="Trebuchet MS" panose="020B0603020202020204" charset="0"/>
              <a:sym typeface="+mn-lt"/>
            </a:endParaRPr>
          </a:p>
          <a:p>
            <a:pPr lvl="1"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a:t>
            </a:r>
            <a:endParaRPr lang="zh-CN" altLang="en-US" b="1">
              <a:solidFill>
                <a:schemeClr val="bg1"/>
              </a:solidFill>
              <a:latin typeface="Trebuchet MS" panose="020B0603020202020204" charset="0"/>
              <a:cs typeface="Trebuchet MS" panose="020B0603020202020204" charset="0"/>
              <a:sym typeface="+mn-lt"/>
            </a:endParaRPr>
          </a:p>
        </p:txBody>
      </p:sp>
      <p:sp>
        <p:nvSpPr>
          <p:cNvPr id="43" name="矩形 42"/>
          <p:cNvSpPr/>
          <p:nvPr/>
        </p:nvSpPr>
        <p:spPr>
          <a:xfrm>
            <a:off x="6519283" y="2065991"/>
            <a:ext cx="4213225" cy="460375"/>
          </a:xfrm>
          <a:prstGeom prst="rect">
            <a:avLst/>
          </a:prstGeom>
        </p:spPr>
        <p:txBody>
          <a:bodyPr wrap="none">
            <a:spAutoFit/>
          </a:bodyPr>
          <a:lstStyle/>
          <a:p>
            <a:pPr algn="ctr"/>
            <a:r>
              <a:rPr lang="en-IN" sz="2400" b="1">
                <a:solidFill>
                  <a:schemeClr val="bg1"/>
                </a:solidFill>
                <a:latin typeface="Trebuchet MS" panose="020B0603020202020204" charset="0"/>
                <a:cs typeface="Trebuchet MS" panose="020B0603020202020204" charset="0"/>
                <a:sym typeface="+mn-lt"/>
              </a:rPr>
              <a:t>RELATIVE ABSOLUTE</a:t>
            </a:r>
            <a:r>
              <a:rPr lang="en-IN" altLang="zh-CN" sz="2400" b="1">
                <a:solidFill>
                  <a:schemeClr val="bg1"/>
                </a:solidFill>
                <a:latin typeface="Trebuchet MS" panose="020B0603020202020204" charset="0"/>
                <a:cs typeface="Trebuchet MS" panose="020B0603020202020204" charset="0"/>
                <a:sym typeface="+mn-lt"/>
              </a:rPr>
              <a:t> ERROR</a:t>
            </a:r>
            <a:r>
              <a:rPr lang="zh-CN" altLang="en-US" sz="2400" b="1">
                <a:solidFill>
                  <a:schemeClr val="bg1"/>
                </a:solidFill>
                <a:latin typeface="Trebuchet MS" panose="020B0603020202020204" charset="0"/>
                <a:cs typeface="Trebuchet MS" panose="020B0603020202020204" charset="0"/>
                <a:sym typeface="+mn-lt"/>
              </a:rPr>
              <a:t>:</a:t>
            </a:r>
            <a:endParaRPr lang="zh-CN" altLang="en-US" sz="2400" b="1">
              <a:solidFill>
                <a:schemeClr val="bg1"/>
              </a:solidFill>
              <a:latin typeface="Trebuchet MS" panose="020B0603020202020204" charset="0"/>
              <a:cs typeface="Trebuchet MS" panose="020B0603020202020204" charset="0"/>
              <a:sym typeface="+mn-lt"/>
            </a:endParaRPr>
          </a:p>
        </p:txBody>
      </p:sp>
      <p:sp>
        <p:nvSpPr>
          <p:cNvPr id="6" name="椭圆 5"/>
          <p:cNvSpPr/>
          <p:nvPr/>
        </p:nvSpPr>
        <p:spPr>
          <a:xfrm>
            <a:off x="484505" y="4733925"/>
            <a:ext cx="1207770" cy="114427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44" name="组合 43"/>
          <p:cNvGrpSpPr/>
          <p:nvPr/>
        </p:nvGrpSpPr>
        <p:grpSpPr>
          <a:xfrm>
            <a:off x="957580" y="5075555"/>
            <a:ext cx="285115" cy="436880"/>
            <a:chOff x="2528974" y="2863357"/>
            <a:chExt cx="246811" cy="359779"/>
          </a:xfrm>
          <a:solidFill>
            <a:schemeClr val="bg1"/>
          </a:solidFill>
        </p:grpSpPr>
        <p:sp>
          <p:nvSpPr>
            <p:cNvPr id="45"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6"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7" name="椭圆 39"/>
          <p:cNvSpPr/>
          <p:nvPr/>
        </p:nvSpPr>
        <p:spPr>
          <a:xfrm>
            <a:off x="6505575" y="4718685"/>
            <a:ext cx="1196340" cy="116078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AutoShape 112"/>
          <p:cNvSpPr/>
          <p:nvPr/>
        </p:nvSpPr>
        <p:spPr bwMode="auto">
          <a:xfrm>
            <a:off x="6871335" y="5061585"/>
            <a:ext cx="467360" cy="45085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 name="矩形 41"/>
          <p:cNvSpPr/>
          <p:nvPr/>
        </p:nvSpPr>
        <p:spPr>
          <a:xfrm>
            <a:off x="484505" y="2682875"/>
            <a:ext cx="5334635" cy="3415030"/>
          </a:xfrm>
          <a:prstGeom prst="rect">
            <a:avLst/>
          </a:prstGeom>
        </p:spPr>
        <p:txBody>
          <a:bodyPr wrap="square">
            <a:spAutoFit/>
          </a:bodyPr>
          <a:p>
            <a:pPr algn="l">
              <a:lnSpc>
                <a:spcPct val="150000"/>
              </a:lnSpc>
              <a:buClr>
                <a:srgbClr val="E7E6E6">
                  <a:lumMod val="10000"/>
                </a:srgbClr>
              </a:buClr>
            </a:pPr>
            <a:r>
              <a:rPr b="1">
                <a:solidFill>
                  <a:schemeClr val="bg1"/>
                </a:solidFill>
                <a:latin typeface="Trebuchet MS" panose="020B0603020202020204" charset="0"/>
                <a:cs typeface="Trebuchet MS" panose="020B0603020202020204" charset="0"/>
                <a:sym typeface="+mn-lt"/>
              </a:rPr>
              <a:t>Root Mean Square Error (RMSE) is the standard deviation of the residuals (prediction errors)</a:t>
            </a:r>
            <a:endParaRPr b="1">
              <a:solidFill>
                <a:schemeClr val="bg1"/>
              </a:solidFill>
              <a:latin typeface="Trebuchet MS" panose="020B0603020202020204" charset="0"/>
              <a:cs typeface="Trebuchet MS" panose="020B0603020202020204" charset="0"/>
              <a:sym typeface="+mn-lt"/>
            </a:endParaRPr>
          </a:p>
          <a:p>
            <a:pPr algn="ctr">
              <a:lnSpc>
                <a:spcPct val="150000"/>
              </a:lnSpc>
              <a:buClr>
                <a:srgbClr val="E7E6E6">
                  <a:lumMod val="10000"/>
                </a:srgbClr>
              </a:buClr>
            </a:pPr>
            <a:r>
              <a:rPr lang="en-IN" altLang="zh-CN" b="1">
                <a:solidFill>
                  <a:schemeClr val="bg1"/>
                </a:solidFill>
                <a:latin typeface="Trebuchet MS" panose="020B0603020202020204" charset="0"/>
                <a:cs typeface="Trebuchet MS" panose="020B0603020202020204" charset="0"/>
                <a:sym typeface="+mn-lt"/>
              </a:rPr>
              <a:t>J(Q)</a:t>
            </a:r>
            <a:r>
              <a:rPr lang="zh-CN" altLang="en-US" b="1">
                <a:solidFill>
                  <a:schemeClr val="bg1"/>
                </a:solidFill>
                <a:latin typeface="Trebuchet MS" panose="020B0603020202020204" charset="0"/>
                <a:cs typeface="Trebuchet MS" panose="020B0603020202020204" charset="0"/>
                <a:sym typeface="+mn-lt"/>
              </a:rPr>
              <a:t> = (</a:t>
            </a:r>
            <a:r>
              <a:rPr lang="zh-CN" altLang="en-US" b="1" u="sng">
                <a:solidFill>
                  <a:schemeClr val="bg1"/>
                </a:solidFill>
                <a:latin typeface="Trebuchet MS" panose="020B0603020202020204" charset="0"/>
                <a:cs typeface="Trebuchet MS" panose="020B0603020202020204" charset="0"/>
                <a:sym typeface="+mn-lt"/>
              </a:rPr>
              <a:t> 1 </a:t>
            </a:r>
            <a:r>
              <a:rPr lang="zh-CN" altLang="en-US" b="1">
                <a:solidFill>
                  <a:schemeClr val="bg1"/>
                </a:solidFill>
                <a:latin typeface="Trebuchet MS" panose="020B0603020202020204" charset="0"/>
                <a:cs typeface="Trebuchet MS" panose="020B0603020202020204" charset="0"/>
                <a:sym typeface="+mn-lt"/>
              </a:rPr>
              <a:t>. Σ (h(x</a:t>
            </a:r>
            <a:r>
              <a:rPr lang="en-IN" altLang="zh-CN" b="1" baseline="-25000">
                <a:solidFill>
                  <a:schemeClr val="bg1"/>
                </a:solidFill>
                <a:latin typeface="Trebuchet MS" panose="020B0603020202020204" charset="0"/>
                <a:cs typeface="Trebuchet MS" panose="020B0603020202020204" charset="0"/>
                <a:sym typeface="+mn-lt"/>
              </a:rPr>
              <a:t>i</a:t>
            </a:r>
            <a:r>
              <a:rPr lang="zh-CN" altLang="en-US" b="1">
                <a:solidFill>
                  <a:schemeClr val="bg1"/>
                </a:solidFill>
                <a:latin typeface="Trebuchet MS" panose="020B0603020202020204" charset="0"/>
                <a:cs typeface="Trebuchet MS" panose="020B0603020202020204" charset="0"/>
                <a:sym typeface="+mn-lt"/>
              </a:rPr>
              <a:t>) - y</a:t>
            </a:r>
            <a:r>
              <a:rPr lang="en-IN" altLang="zh-CN" b="1" baseline="-25000">
                <a:solidFill>
                  <a:schemeClr val="bg1"/>
                </a:solidFill>
                <a:latin typeface="Trebuchet MS" panose="020B0603020202020204" charset="0"/>
                <a:cs typeface="Trebuchet MS" panose="020B0603020202020204" charset="0"/>
                <a:sym typeface="+mn-lt"/>
              </a:rPr>
              <a:t>i</a:t>
            </a:r>
            <a:r>
              <a:rPr lang="zh-CN" altLang="en-US" b="1">
                <a:solidFill>
                  <a:schemeClr val="bg1"/>
                </a:solidFill>
                <a:latin typeface="Trebuchet MS" panose="020B0603020202020204" charset="0"/>
                <a:cs typeface="Trebuchet MS" panose="020B0603020202020204" charset="0"/>
                <a:sym typeface="+mn-lt"/>
              </a:rPr>
              <a:t>)</a:t>
            </a:r>
            <a:r>
              <a:rPr lang="en-IN" altLang="zh-CN" b="1" baseline="30000">
                <a:solidFill>
                  <a:schemeClr val="bg1"/>
                </a:solidFill>
                <a:latin typeface="Trebuchet MS" panose="020B0603020202020204" charset="0"/>
                <a:cs typeface="Trebuchet MS" panose="020B0603020202020204" charset="0"/>
                <a:sym typeface="+mn-lt"/>
              </a:rPr>
              <a:t>2</a:t>
            </a:r>
            <a:r>
              <a:rPr lang="zh-CN" altLang="en-US" b="1">
                <a:solidFill>
                  <a:schemeClr val="bg1"/>
                </a:solidFill>
                <a:latin typeface="Trebuchet MS" panose="020B0603020202020204" charset="0"/>
                <a:cs typeface="Trebuchet MS" panose="020B0603020202020204" charset="0"/>
                <a:sym typeface="+mn-lt"/>
              </a:rPr>
              <a:t>)</a:t>
            </a:r>
            <a:r>
              <a:rPr lang="en-IN" altLang="zh-CN" b="1" baseline="30000">
                <a:solidFill>
                  <a:schemeClr val="bg1"/>
                </a:solidFill>
                <a:latin typeface="Trebuchet MS" panose="020B0603020202020204" charset="0"/>
                <a:cs typeface="Trebuchet MS" panose="020B0603020202020204" charset="0"/>
                <a:sym typeface="+mn-lt"/>
              </a:rPr>
              <a:t>1/2</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n</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 n: data size</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h(x): hypothesis functi on</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a:t>
            </a:r>
            <a:r>
              <a:rPr lang="en-IN" altLang="zh-CN" b="1">
                <a:solidFill>
                  <a:schemeClr val="bg1"/>
                </a:solidFill>
                <a:latin typeface="Trebuchet MS" panose="020B0603020202020204" charset="0"/>
                <a:cs typeface="Trebuchet MS" panose="020B0603020202020204" charset="0"/>
                <a:sym typeface="+mn-lt"/>
              </a:rPr>
              <a:t>J</a:t>
            </a:r>
            <a:r>
              <a:rPr lang="zh-CN" altLang="en-US" b="1">
                <a:solidFill>
                  <a:schemeClr val="bg1"/>
                </a:solidFill>
                <a:latin typeface="Trebuchet MS" panose="020B0603020202020204" charset="0"/>
                <a:cs typeface="Trebuchet MS" panose="020B0603020202020204" charset="0"/>
                <a:sym typeface="+mn-lt"/>
              </a:rPr>
              <a:t>(Q): Q0 + Q1x1 + . . . . . + Qnxn </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y: pred</a:t>
            </a:r>
            <a:r>
              <a:rPr lang="en-IN" altLang="zh-CN" b="1">
                <a:solidFill>
                  <a:schemeClr val="bg1"/>
                </a:solidFill>
                <a:latin typeface="Trebuchet MS" panose="020B0603020202020204" charset="0"/>
                <a:cs typeface="Trebuchet MS" panose="020B0603020202020204" charset="0"/>
                <a:sym typeface="+mn-lt"/>
              </a:rPr>
              <a:t>ic</a:t>
            </a:r>
            <a:r>
              <a:rPr lang="zh-CN" altLang="en-US" b="1">
                <a:solidFill>
                  <a:schemeClr val="bg1"/>
                </a:solidFill>
                <a:latin typeface="Trebuchet MS" panose="020B0603020202020204" charset="0"/>
                <a:cs typeface="Trebuchet MS" panose="020B0603020202020204" charset="0"/>
                <a:sym typeface="+mn-lt"/>
              </a:rPr>
              <a:t>ted output }</a:t>
            </a:r>
            <a:endParaRPr lang="zh-CN" altLang="en-US" b="1">
              <a:solidFill>
                <a:schemeClr val="bg1"/>
              </a:solidFill>
              <a:latin typeface="Trebuchet MS" panose="020B0603020202020204" charset="0"/>
              <a:cs typeface="Trebuchet MS" panose="020B0603020202020204" charset="0"/>
              <a:sym typeface="+mn-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747135" cy="521970"/>
          </a:xfrm>
          <a:prstGeom prst="rect">
            <a:avLst/>
          </a:prstGeom>
        </p:spPr>
        <p:txBody>
          <a:bodyPr wrap="none">
            <a:spAutoFit/>
          </a:bodyPr>
          <a:lstStyle/>
          <a:p>
            <a:pPr algn="l"/>
            <a:r>
              <a:rPr lang="en-IN" altLang="zh-CN" sz="2800" b="1">
                <a:solidFill>
                  <a:srgbClr val="6496A4"/>
                </a:solidFill>
                <a:latin typeface="Trebuchet MS" panose="020B0603020202020204" charset="0"/>
                <a:ea typeface="+mj-ea"/>
                <a:cs typeface="Trebuchet MS" panose="020B0603020202020204" charset="0"/>
                <a:sym typeface="+mn-lt"/>
              </a:rPr>
              <a:t>EVALUATION METRICS</a:t>
            </a:r>
            <a:endParaRPr lang="en-IN" altLang="zh-CN" sz="2800" b="1">
              <a:solidFill>
                <a:srgbClr val="6496A4"/>
              </a:solidFill>
              <a:latin typeface="Trebuchet MS" panose="020B0603020202020204" charset="0"/>
              <a:ea typeface="+mj-ea"/>
              <a:cs typeface="Trebuchet MS" panose="020B0603020202020204" charset="0"/>
              <a:sym typeface="+mn-lt"/>
            </a:endParaRPr>
          </a:p>
        </p:txBody>
      </p:sp>
      <p:sp>
        <p:nvSpPr>
          <p:cNvPr id="24" name="文本框 23"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txBox="1"/>
          <p:nvPr/>
        </p:nvSpPr>
        <p:spPr>
          <a:xfrm>
            <a:off x="850835" y="643479"/>
            <a:ext cx="1985645" cy="368300"/>
          </a:xfrm>
          <a:prstGeom prst="rect">
            <a:avLst/>
          </a:prstGeom>
          <a:noFill/>
        </p:spPr>
        <p:txBody>
          <a:bodyPr wrap="none" rtlCol="0">
            <a:spAutoFit/>
          </a:bodyPr>
          <a:lstStyle/>
          <a:p>
            <a:pPr algn="l"/>
            <a:r>
              <a:rPr lang="en-IN" altLang="en-US" b="1">
                <a:solidFill>
                  <a:schemeClr val="accent2"/>
                </a:solidFill>
                <a:latin typeface="Trebuchet MS" panose="020B0603020202020204" charset="0"/>
                <a:cs typeface="Trebuchet MS" panose="020B0603020202020204" charset="0"/>
                <a:sym typeface="+mn-ea"/>
              </a:rPr>
              <a:t>LOSS FUNCTIONS</a:t>
            </a:r>
            <a:endParaRPr lang="en-IN" altLang="en-US" b="1">
              <a:solidFill>
                <a:schemeClr val="accent2"/>
              </a:solidFill>
              <a:latin typeface="Trebuchet MS" panose="020B0603020202020204" charset="0"/>
              <a:cs typeface="Trebuchet MS" panose="020B0603020202020204" charset="0"/>
              <a:sym typeface="+mn-ea"/>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280035" y="1646555"/>
            <a:ext cx="5719445" cy="476694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6269355" y="1646555"/>
            <a:ext cx="5700395" cy="4766945"/>
          </a:xfrm>
          <a:prstGeom prst="rect">
            <a:avLst/>
          </a:prstGeom>
          <a:solidFill>
            <a:srgbClr val="558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69265" y="2530475"/>
            <a:ext cx="5425440" cy="3830955"/>
          </a:xfrm>
          <a:prstGeom prst="rect">
            <a:avLst/>
          </a:prstGeom>
        </p:spPr>
        <p:txBody>
          <a:bodyPr wrap="square">
            <a:spAutoFit/>
          </a:bodyPr>
          <a:lstStyle/>
          <a:p>
            <a:pPr algn="l">
              <a:lnSpc>
                <a:spcPct val="150000"/>
              </a:lnSpc>
              <a:buClr>
                <a:srgbClr val="E7E6E6">
                  <a:lumMod val="10000"/>
                </a:srgbClr>
              </a:buClr>
            </a:pPr>
            <a:r>
              <a:rPr lang="en-IN" b="1">
                <a:solidFill>
                  <a:schemeClr val="bg1"/>
                </a:solidFill>
                <a:latin typeface="Trebuchet MS" panose="020B0603020202020204" charset="0"/>
                <a:cs typeface="Trebuchet MS" panose="020B0603020202020204" charset="0"/>
                <a:sym typeface="+mn-lt"/>
              </a:rPr>
              <a:t>It takes the total squared error and normalizes it by dividing by the total squared error of the simple predictor. </a:t>
            </a:r>
            <a:endParaRPr lang="zh-CN" altLang="en-US" b="1">
              <a:solidFill>
                <a:schemeClr val="bg1"/>
              </a:solidFill>
              <a:latin typeface="Trebuchet MS" panose="020B0603020202020204" charset="0"/>
              <a:cs typeface="Trebuchet MS" panose="020B0603020202020204" charset="0"/>
              <a:sym typeface="+mn-lt"/>
            </a:endParaRPr>
          </a:p>
          <a:p>
            <a:pPr algn="ctr">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J(Q) = </a:t>
            </a:r>
            <a:r>
              <a:rPr lang="zh-CN" altLang="en-US" b="1" u="sng">
                <a:solidFill>
                  <a:schemeClr val="bg1"/>
                </a:solidFill>
                <a:latin typeface="Trebuchet MS" panose="020B0603020202020204" charset="0"/>
                <a:cs typeface="Trebuchet MS" panose="020B0603020202020204" charset="0"/>
                <a:sym typeface="+mn-lt"/>
              </a:rPr>
              <a:t>Σ (h(x</a:t>
            </a:r>
            <a:r>
              <a:rPr lang="en-IN" altLang="zh-CN" b="1" u="sng" baseline="-25000">
                <a:solidFill>
                  <a:schemeClr val="bg1"/>
                </a:solidFill>
                <a:latin typeface="Trebuchet MS" panose="020B0603020202020204" charset="0"/>
                <a:cs typeface="Trebuchet MS" panose="020B0603020202020204" charset="0"/>
                <a:sym typeface="+mn-lt"/>
              </a:rPr>
              <a:t>i</a:t>
            </a:r>
            <a:r>
              <a:rPr lang="zh-CN" altLang="en-US" b="1" u="sng">
                <a:solidFill>
                  <a:schemeClr val="bg1"/>
                </a:solidFill>
                <a:latin typeface="Trebuchet MS" panose="020B0603020202020204" charset="0"/>
                <a:cs typeface="Trebuchet MS" panose="020B0603020202020204" charset="0"/>
                <a:sym typeface="+mn-lt"/>
              </a:rPr>
              <a:t>) - y</a:t>
            </a:r>
            <a:r>
              <a:rPr lang="en-IN" altLang="zh-CN" b="1" u="sng" baseline="-25000">
                <a:solidFill>
                  <a:schemeClr val="bg1"/>
                </a:solidFill>
                <a:latin typeface="Trebuchet MS" panose="020B0603020202020204" charset="0"/>
                <a:cs typeface="Trebuchet MS" panose="020B0603020202020204" charset="0"/>
                <a:sym typeface="+mn-lt"/>
              </a:rPr>
              <a:t>i</a:t>
            </a:r>
            <a:r>
              <a:rPr lang="zh-CN" altLang="en-US" b="1" u="sng">
                <a:solidFill>
                  <a:schemeClr val="bg1"/>
                </a:solidFill>
                <a:latin typeface="Trebuchet MS" panose="020B0603020202020204" charset="0"/>
                <a:cs typeface="Trebuchet MS" panose="020B0603020202020204" charset="0"/>
                <a:sym typeface="+mn-lt"/>
              </a:rPr>
              <a:t>)</a:t>
            </a:r>
            <a:r>
              <a:rPr lang="en-IN" altLang="zh-CN" b="1" u="sng" baseline="30000">
                <a:solidFill>
                  <a:schemeClr val="bg1"/>
                </a:solidFill>
                <a:latin typeface="Trebuchet MS" panose="020B0603020202020204" charset="0"/>
                <a:cs typeface="Trebuchet MS" panose="020B0603020202020204" charset="0"/>
                <a:sym typeface="+mn-lt"/>
              </a:rPr>
              <a:t>2</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Σ (h(x</a:t>
            </a:r>
            <a:r>
              <a:rPr lang="en-IN" altLang="zh-CN" b="1" baseline="-25000">
                <a:solidFill>
                  <a:schemeClr val="bg1"/>
                </a:solidFill>
                <a:latin typeface="Trebuchet MS" panose="020B0603020202020204" charset="0"/>
                <a:cs typeface="Trebuchet MS" panose="020B0603020202020204" charset="0"/>
                <a:sym typeface="+mn-lt"/>
              </a:rPr>
              <a:t>i</a:t>
            </a:r>
            <a:r>
              <a:rPr lang="zh-CN" altLang="en-US" b="1">
                <a:solidFill>
                  <a:schemeClr val="bg1"/>
                </a:solidFill>
                <a:latin typeface="Trebuchet MS" panose="020B0603020202020204" charset="0"/>
                <a:cs typeface="Trebuchet MS" panose="020B0603020202020204" charset="0"/>
                <a:sym typeface="+mn-lt"/>
              </a:rPr>
              <a:t>) - y</a:t>
            </a:r>
            <a:r>
              <a:rPr lang="en-IN" altLang="zh-CN" b="1" baseline="-25000">
                <a:solidFill>
                  <a:schemeClr val="bg1"/>
                </a:solidFill>
                <a:latin typeface="Trebuchet MS" panose="020B0603020202020204" charset="0"/>
                <a:cs typeface="Trebuchet MS" panose="020B0603020202020204" charset="0"/>
                <a:sym typeface="+mn-lt"/>
              </a:rPr>
              <a:t>mean</a:t>
            </a:r>
            <a:r>
              <a:rPr lang="zh-CN" altLang="en-US" b="1">
                <a:solidFill>
                  <a:schemeClr val="bg1"/>
                </a:solidFill>
                <a:latin typeface="Trebuchet MS" panose="020B0603020202020204" charset="0"/>
                <a:cs typeface="Trebuchet MS" panose="020B0603020202020204" charset="0"/>
                <a:sym typeface="+mn-lt"/>
              </a:rPr>
              <a:t>)</a:t>
            </a:r>
            <a:r>
              <a:rPr lang="en-IN" altLang="zh-CN" b="1" baseline="30000">
                <a:solidFill>
                  <a:schemeClr val="bg1"/>
                </a:solidFill>
                <a:latin typeface="Trebuchet MS" panose="020B0603020202020204" charset="0"/>
                <a:cs typeface="Trebuchet MS" panose="020B0603020202020204" charset="0"/>
                <a:sym typeface="+mn-lt"/>
              </a:rPr>
              <a:t>2</a:t>
            </a:r>
            <a:endParaRPr lang="zh-CN" altLang="en-US" b="1" i="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 n: data size</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h(x): hypothesis function</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a:t>
            </a:r>
            <a:r>
              <a:rPr lang="en-IN" altLang="zh-CN" b="1">
                <a:solidFill>
                  <a:schemeClr val="bg1"/>
                </a:solidFill>
                <a:latin typeface="Trebuchet MS" panose="020B0603020202020204" charset="0"/>
                <a:cs typeface="Trebuchet MS" panose="020B0603020202020204" charset="0"/>
                <a:sym typeface="+mn-lt"/>
              </a:rPr>
              <a:t>J</a:t>
            </a:r>
            <a:r>
              <a:rPr lang="zh-CN" altLang="en-US" b="1">
                <a:solidFill>
                  <a:schemeClr val="bg1"/>
                </a:solidFill>
                <a:latin typeface="Trebuchet MS" panose="020B0603020202020204" charset="0"/>
                <a:cs typeface="Trebuchet MS" panose="020B0603020202020204" charset="0"/>
                <a:sym typeface="+mn-lt"/>
              </a:rPr>
              <a:t>(Q): Q0 + Q1x1 + . </a:t>
            </a:r>
            <a:r>
              <a:rPr lang="en-IN" altLang="zh-CN" b="1">
                <a:solidFill>
                  <a:schemeClr val="bg1"/>
                </a:solidFill>
                <a:latin typeface="Trebuchet MS" panose="020B0603020202020204" charset="0"/>
                <a:cs typeface="Trebuchet MS" panose="020B0603020202020204" charset="0"/>
                <a:sym typeface="+mn-lt"/>
              </a:rPr>
              <a:t>. . + </a:t>
            </a:r>
            <a:r>
              <a:rPr lang="zh-CN" altLang="en-US" b="1">
                <a:solidFill>
                  <a:schemeClr val="bg1"/>
                </a:solidFill>
                <a:latin typeface="Trebuchet MS" panose="020B0603020202020204" charset="0"/>
                <a:cs typeface="Trebuchet MS" panose="020B0603020202020204" charset="0"/>
                <a:sym typeface="+mn-lt"/>
              </a:rPr>
              <a:t>Qnxn </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y: pred</a:t>
            </a:r>
            <a:r>
              <a:rPr lang="en-IN" altLang="zh-CN" b="1">
                <a:solidFill>
                  <a:schemeClr val="bg1"/>
                </a:solidFill>
                <a:latin typeface="Trebuchet MS" panose="020B0603020202020204" charset="0"/>
                <a:cs typeface="Trebuchet MS" panose="020B0603020202020204" charset="0"/>
                <a:sym typeface="+mn-lt"/>
              </a:rPr>
              <a:t>ic</a:t>
            </a:r>
            <a:r>
              <a:rPr lang="zh-CN" altLang="en-US" b="1">
                <a:solidFill>
                  <a:schemeClr val="bg1"/>
                </a:solidFill>
                <a:latin typeface="Trebuchet MS" panose="020B0603020202020204" charset="0"/>
                <a:cs typeface="Trebuchet MS" panose="020B0603020202020204" charset="0"/>
                <a:sym typeface="+mn-lt"/>
              </a:rPr>
              <a:t>ted output }</a:t>
            </a:r>
            <a:endParaRPr lang="zh-CN" altLang="en-US" b="1">
              <a:solidFill>
                <a:schemeClr val="bg1"/>
              </a:solidFill>
              <a:latin typeface="Trebuchet MS" panose="020B0603020202020204" charset="0"/>
              <a:cs typeface="Trebuchet MS" panose="020B0603020202020204" charset="0"/>
              <a:sym typeface="+mn-lt"/>
            </a:endParaRPr>
          </a:p>
        </p:txBody>
      </p:sp>
      <p:sp>
        <p:nvSpPr>
          <p:cNvPr id="34" name="矩形 33"/>
          <p:cNvSpPr/>
          <p:nvPr/>
        </p:nvSpPr>
        <p:spPr>
          <a:xfrm>
            <a:off x="469509" y="2066344"/>
            <a:ext cx="4168775" cy="460375"/>
          </a:xfrm>
          <a:prstGeom prst="rect">
            <a:avLst/>
          </a:prstGeom>
        </p:spPr>
        <p:txBody>
          <a:bodyPr wrap="none">
            <a:spAutoFit/>
          </a:bodyPr>
          <a:lstStyle/>
          <a:p>
            <a:pPr algn="ctr"/>
            <a:r>
              <a:rPr lang="en-IN" altLang="zh-CN" sz="2400" b="1">
                <a:solidFill>
                  <a:schemeClr val="bg1"/>
                </a:solidFill>
                <a:latin typeface="Trebuchet MS" panose="020B0603020202020204" charset="0"/>
                <a:cs typeface="Trebuchet MS" panose="020B0603020202020204" charset="0"/>
                <a:sym typeface="+mn-lt"/>
              </a:rPr>
              <a:t> RELATIVE SQUARED ERROR</a:t>
            </a:r>
            <a:r>
              <a:rPr lang="zh-CN" altLang="en-US" sz="2400" b="1">
                <a:solidFill>
                  <a:schemeClr val="bg1"/>
                </a:solidFill>
                <a:latin typeface="Trebuchet MS" panose="020B0603020202020204" charset="0"/>
                <a:cs typeface="Trebuchet MS" panose="020B0603020202020204" charset="0"/>
                <a:sym typeface="+mn-lt"/>
              </a:rPr>
              <a:t>:</a:t>
            </a:r>
            <a:endParaRPr lang="zh-CN" altLang="en-US" sz="2400" b="1">
              <a:solidFill>
                <a:schemeClr val="bg1"/>
              </a:solidFill>
              <a:latin typeface="Trebuchet MS" panose="020B0603020202020204" charset="0"/>
              <a:ea typeface="+mj-ea"/>
              <a:cs typeface="Trebuchet MS" panose="020B0603020202020204" charset="0"/>
              <a:sym typeface="+mn-lt"/>
            </a:endParaRPr>
          </a:p>
        </p:txBody>
      </p:sp>
      <p:sp>
        <p:nvSpPr>
          <p:cNvPr id="42" name="矩形 41"/>
          <p:cNvSpPr/>
          <p:nvPr/>
        </p:nvSpPr>
        <p:spPr>
          <a:xfrm>
            <a:off x="6546850" y="2526665"/>
            <a:ext cx="5334635" cy="4246245"/>
          </a:xfrm>
          <a:prstGeom prst="rect">
            <a:avLst/>
          </a:prstGeom>
        </p:spPr>
        <p:txBody>
          <a:bodyPr wrap="square">
            <a:spAutoFit/>
          </a:bodyPr>
          <a:lstStyle/>
          <a:p>
            <a:pPr algn="l">
              <a:lnSpc>
                <a:spcPct val="150000"/>
              </a:lnSpc>
              <a:buClr>
                <a:srgbClr val="E7E6E6">
                  <a:lumMod val="10000"/>
                </a:srgbClr>
              </a:buClr>
            </a:pPr>
            <a:r>
              <a:rPr lang="en-IN" b="1">
                <a:solidFill>
                  <a:schemeClr val="bg1"/>
                </a:solidFill>
                <a:latin typeface="Trebuchet MS" panose="020B0603020202020204" charset="0"/>
                <a:cs typeface="Trebuchet MS" panose="020B0603020202020204" charset="0"/>
                <a:sym typeface="+mn-lt"/>
              </a:rPr>
              <a:t>It </a:t>
            </a:r>
            <a:r>
              <a:rPr b="1">
                <a:solidFill>
                  <a:schemeClr val="bg1"/>
                </a:solidFill>
                <a:latin typeface="Trebuchet MS" panose="020B0603020202020204" charset="0"/>
                <a:cs typeface="Trebuchet MS" panose="020B0603020202020204" charset="0"/>
                <a:sym typeface="+mn-lt"/>
              </a:rPr>
              <a:t>is the proportion of the variance in the dependent variable that is predictable from the independent variable</a:t>
            </a:r>
            <a:r>
              <a:rPr lang="en-IN" b="1">
                <a:solidFill>
                  <a:schemeClr val="bg1"/>
                </a:solidFill>
                <a:latin typeface="Trebuchet MS" panose="020B0603020202020204" charset="0"/>
                <a:cs typeface="Trebuchet MS" panose="020B0603020202020204" charset="0"/>
                <a:sym typeface="+mn-lt"/>
              </a:rPr>
              <a:t>.</a:t>
            </a:r>
            <a:endParaRPr b="1">
              <a:solidFill>
                <a:schemeClr val="bg1"/>
              </a:solidFill>
              <a:latin typeface="Trebuchet MS" panose="020B0603020202020204" charset="0"/>
              <a:cs typeface="Trebuchet MS" panose="020B0603020202020204" charset="0"/>
              <a:sym typeface="+mn-lt"/>
            </a:endParaRPr>
          </a:p>
          <a:p>
            <a:pPr algn="ctr">
              <a:lnSpc>
                <a:spcPct val="150000"/>
              </a:lnSpc>
              <a:buClr>
                <a:srgbClr val="E7E6E6">
                  <a:lumMod val="10000"/>
                </a:srgbClr>
              </a:buClr>
            </a:pPr>
            <a:r>
              <a:rPr lang="en-IN" altLang="zh-CN" b="1">
                <a:solidFill>
                  <a:schemeClr val="bg1"/>
                </a:solidFill>
                <a:latin typeface="Trebuchet MS" panose="020B0603020202020204" charset="0"/>
                <a:cs typeface="Trebuchet MS" panose="020B0603020202020204" charset="0"/>
                <a:sym typeface="+mn-lt"/>
              </a:rPr>
              <a:t>R</a:t>
            </a:r>
            <a:r>
              <a:rPr lang="en-IN" altLang="zh-CN" b="1" baseline="30000">
                <a:solidFill>
                  <a:schemeClr val="bg1"/>
                </a:solidFill>
                <a:latin typeface="Trebuchet MS" panose="020B0603020202020204" charset="0"/>
                <a:cs typeface="Trebuchet MS" panose="020B0603020202020204" charset="0"/>
                <a:sym typeface="+mn-lt"/>
              </a:rPr>
              <a:t>2 </a:t>
            </a:r>
            <a:r>
              <a:rPr lang="en-IN" altLang="zh-CN" b="1">
                <a:solidFill>
                  <a:schemeClr val="bg1"/>
                </a:solidFill>
                <a:latin typeface="Trebuchet MS" panose="020B0603020202020204" charset="0"/>
                <a:cs typeface="Trebuchet MS" panose="020B0603020202020204" charset="0"/>
                <a:sym typeface="+mn-lt"/>
              </a:rPr>
              <a:t>= 1 - RSE = 1 - J</a:t>
            </a:r>
            <a:r>
              <a:rPr lang="zh-CN" altLang="en-US" b="1">
                <a:solidFill>
                  <a:schemeClr val="bg1"/>
                </a:solidFill>
                <a:latin typeface="Trebuchet MS" panose="020B0603020202020204" charset="0"/>
                <a:cs typeface="Trebuchet MS" panose="020B0603020202020204" charset="0"/>
                <a:sym typeface="+mn-lt"/>
              </a:rPr>
              <a:t>(Q) = </a:t>
            </a:r>
            <a:r>
              <a:rPr lang="zh-CN" altLang="en-US" b="1" u="sng">
                <a:solidFill>
                  <a:schemeClr val="bg1"/>
                </a:solidFill>
                <a:latin typeface="Trebuchet MS" panose="020B0603020202020204" charset="0"/>
                <a:cs typeface="Trebuchet MS" panose="020B0603020202020204" charset="0"/>
                <a:sym typeface="+mn-lt"/>
              </a:rPr>
              <a:t>Σ (h(x</a:t>
            </a:r>
            <a:r>
              <a:rPr lang="en-IN" altLang="zh-CN" b="1" u="sng" baseline="-25000">
                <a:solidFill>
                  <a:schemeClr val="bg1"/>
                </a:solidFill>
                <a:latin typeface="Trebuchet MS" panose="020B0603020202020204" charset="0"/>
                <a:cs typeface="Trebuchet MS" panose="020B0603020202020204" charset="0"/>
                <a:sym typeface="+mn-lt"/>
              </a:rPr>
              <a:t>i</a:t>
            </a:r>
            <a:r>
              <a:rPr lang="zh-CN" altLang="en-US" b="1" u="sng">
                <a:solidFill>
                  <a:schemeClr val="bg1"/>
                </a:solidFill>
                <a:latin typeface="Trebuchet MS" panose="020B0603020202020204" charset="0"/>
                <a:cs typeface="Trebuchet MS" panose="020B0603020202020204" charset="0"/>
                <a:sym typeface="+mn-lt"/>
              </a:rPr>
              <a:t>) - y</a:t>
            </a:r>
            <a:r>
              <a:rPr lang="en-IN" altLang="zh-CN" b="1" u="sng" baseline="-25000">
                <a:solidFill>
                  <a:schemeClr val="bg1"/>
                </a:solidFill>
                <a:latin typeface="Trebuchet MS" panose="020B0603020202020204" charset="0"/>
                <a:cs typeface="Trebuchet MS" panose="020B0603020202020204" charset="0"/>
                <a:sym typeface="+mn-lt"/>
              </a:rPr>
              <a:t>i</a:t>
            </a:r>
            <a:r>
              <a:rPr lang="zh-CN" altLang="en-US" b="1" u="sng">
                <a:solidFill>
                  <a:schemeClr val="bg1"/>
                </a:solidFill>
                <a:latin typeface="Trebuchet MS" panose="020B0603020202020204" charset="0"/>
                <a:cs typeface="Trebuchet MS" panose="020B0603020202020204" charset="0"/>
                <a:sym typeface="+mn-lt"/>
              </a:rPr>
              <a:t>)</a:t>
            </a:r>
            <a:r>
              <a:rPr lang="en-IN" altLang="zh-CN" b="1" u="sng" baseline="30000">
                <a:solidFill>
                  <a:schemeClr val="bg1"/>
                </a:solidFill>
                <a:latin typeface="Trebuchet MS" panose="020B0603020202020204" charset="0"/>
                <a:cs typeface="Trebuchet MS" panose="020B0603020202020204" charset="0"/>
                <a:sym typeface="+mn-lt"/>
              </a:rPr>
              <a:t>2</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Σ (h(x</a:t>
            </a:r>
            <a:r>
              <a:rPr lang="en-IN" altLang="zh-CN" b="1" baseline="-25000">
                <a:solidFill>
                  <a:schemeClr val="bg1"/>
                </a:solidFill>
                <a:latin typeface="Trebuchet MS" panose="020B0603020202020204" charset="0"/>
                <a:cs typeface="Trebuchet MS" panose="020B0603020202020204" charset="0"/>
                <a:sym typeface="+mn-lt"/>
              </a:rPr>
              <a:t>i</a:t>
            </a:r>
            <a:r>
              <a:rPr lang="zh-CN" altLang="en-US" b="1">
                <a:solidFill>
                  <a:schemeClr val="bg1"/>
                </a:solidFill>
                <a:latin typeface="Trebuchet MS" panose="020B0603020202020204" charset="0"/>
                <a:cs typeface="Trebuchet MS" panose="020B0603020202020204" charset="0"/>
                <a:sym typeface="+mn-lt"/>
              </a:rPr>
              <a:t>) - y</a:t>
            </a:r>
            <a:r>
              <a:rPr lang="en-IN" altLang="zh-CN" b="1" baseline="-25000">
                <a:solidFill>
                  <a:schemeClr val="bg1"/>
                </a:solidFill>
                <a:latin typeface="Trebuchet MS" panose="020B0603020202020204" charset="0"/>
                <a:cs typeface="Trebuchet MS" panose="020B0603020202020204" charset="0"/>
                <a:sym typeface="+mn-lt"/>
              </a:rPr>
              <a:t>mean</a:t>
            </a:r>
            <a:r>
              <a:rPr lang="zh-CN" altLang="en-US" b="1">
                <a:solidFill>
                  <a:schemeClr val="bg1"/>
                </a:solidFill>
                <a:latin typeface="Trebuchet MS" panose="020B0603020202020204" charset="0"/>
                <a:cs typeface="Trebuchet MS" panose="020B0603020202020204" charset="0"/>
                <a:sym typeface="+mn-lt"/>
              </a:rPr>
              <a:t>)</a:t>
            </a:r>
            <a:r>
              <a:rPr lang="en-IN" altLang="zh-CN" b="1" baseline="30000">
                <a:solidFill>
                  <a:schemeClr val="bg1"/>
                </a:solidFill>
                <a:latin typeface="Trebuchet MS" panose="020B0603020202020204" charset="0"/>
                <a:cs typeface="Trebuchet MS" panose="020B0603020202020204" charset="0"/>
                <a:sym typeface="+mn-lt"/>
              </a:rPr>
              <a:t>2</a:t>
            </a:r>
            <a:endParaRPr lang="zh-CN" altLang="en-US" b="1" i="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 n: data size</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h(x): hypothesis function</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a:t>
            </a:r>
            <a:r>
              <a:rPr lang="en-IN" altLang="zh-CN" b="1">
                <a:solidFill>
                  <a:schemeClr val="bg1"/>
                </a:solidFill>
                <a:latin typeface="Trebuchet MS" panose="020B0603020202020204" charset="0"/>
                <a:cs typeface="Trebuchet MS" panose="020B0603020202020204" charset="0"/>
                <a:sym typeface="+mn-lt"/>
              </a:rPr>
              <a:t>J</a:t>
            </a:r>
            <a:r>
              <a:rPr lang="zh-CN" altLang="en-US" b="1">
                <a:solidFill>
                  <a:schemeClr val="bg1"/>
                </a:solidFill>
                <a:latin typeface="Trebuchet MS" panose="020B0603020202020204" charset="0"/>
                <a:cs typeface="Trebuchet MS" panose="020B0603020202020204" charset="0"/>
                <a:sym typeface="+mn-lt"/>
              </a:rPr>
              <a:t>(Q): Q0 + Q1x1 + . </a:t>
            </a:r>
            <a:r>
              <a:rPr lang="en-IN" altLang="zh-CN" b="1">
                <a:solidFill>
                  <a:schemeClr val="bg1"/>
                </a:solidFill>
                <a:latin typeface="Trebuchet MS" panose="020B0603020202020204" charset="0"/>
                <a:cs typeface="Trebuchet MS" panose="020B0603020202020204" charset="0"/>
                <a:sym typeface="+mn-lt"/>
              </a:rPr>
              <a:t>. . + </a:t>
            </a:r>
            <a:r>
              <a:rPr lang="zh-CN" altLang="en-US" b="1">
                <a:solidFill>
                  <a:schemeClr val="bg1"/>
                </a:solidFill>
                <a:latin typeface="Trebuchet MS" panose="020B0603020202020204" charset="0"/>
                <a:cs typeface="Trebuchet MS" panose="020B0603020202020204" charset="0"/>
                <a:sym typeface="+mn-lt"/>
              </a:rPr>
              <a:t>Qnxn </a:t>
            </a:r>
            <a:endParaRPr lang="zh-CN" altLang="en-US" b="1">
              <a:solidFill>
                <a:schemeClr val="bg1"/>
              </a:solidFill>
              <a:latin typeface="Trebuchet MS" panose="020B0603020202020204" charset="0"/>
              <a:cs typeface="Trebuchet MS" panose="020B0603020202020204" charset="0"/>
              <a:sym typeface="+mn-lt"/>
            </a:endParaRPr>
          </a:p>
          <a:p>
            <a:pPr algn="l">
              <a:lnSpc>
                <a:spcPct val="150000"/>
              </a:lnSpc>
              <a:buClr>
                <a:srgbClr val="E7E6E6">
                  <a:lumMod val="10000"/>
                </a:srgbClr>
              </a:buClr>
            </a:pPr>
            <a:r>
              <a:rPr lang="zh-CN" altLang="en-US" b="1">
                <a:solidFill>
                  <a:schemeClr val="bg1"/>
                </a:solidFill>
                <a:latin typeface="Trebuchet MS" panose="020B0603020202020204" charset="0"/>
                <a:cs typeface="Trebuchet MS" panose="020B0603020202020204" charset="0"/>
                <a:sym typeface="+mn-lt"/>
              </a:rPr>
              <a:t>                             y: pred</a:t>
            </a:r>
            <a:r>
              <a:rPr lang="en-IN" altLang="zh-CN" b="1">
                <a:solidFill>
                  <a:schemeClr val="bg1"/>
                </a:solidFill>
                <a:latin typeface="Trebuchet MS" panose="020B0603020202020204" charset="0"/>
                <a:cs typeface="Trebuchet MS" panose="020B0603020202020204" charset="0"/>
                <a:sym typeface="+mn-lt"/>
              </a:rPr>
              <a:t>ic</a:t>
            </a:r>
            <a:r>
              <a:rPr lang="zh-CN" altLang="en-US" b="1">
                <a:solidFill>
                  <a:schemeClr val="bg1"/>
                </a:solidFill>
                <a:latin typeface="Trebuchet MS" panose="020B0603020202020204" charset="0"/>
                <a:cs typeface="Trebuchet MS" panose="020B0603020202020204" charset="0"/>
                <a:sym typeface="+mn-lt"/>
              </a:rPr>
              <a:t>ted output }</a:t>
            </a:r>
            <a:endParaRPr lang="zh-CN" altLang="en-US" b="1">
              <a:solidFill>
                <a:schemeClr val="bg1"/>
              </a:solidFill>
              <a:latin typeface="Trebuchet MS" panose="020B0603020202020204" charset="0"/>
              <a:cs typeface="Trebuchet MS" panose="020B0603020202020204" charset="0"/>
              <a:sym typeface="+mn-lt"/>
            </a:endParaRPr>
          </a:p>
          <a:p>
            <a:pPr algn="ctr">
              <a:lnSpc>
                <a:spcPct val="150000"/>
              </a:lnSpc>
              <a:buClr>
                <a:srgbClr val="E7E6E6">
                  <a:lumMod val="10000"/>
                </a:srgbClr>
              </a:buClr>
            </a:pPr>
            <a:endParaRPr lang="zh-CN" altLang="en-US" b="1">
              <a:solidFill>
                <a:schemeClr val="bg1"/>
              </a:solidFill>
              <a:latin typeface="Trebuchet MS" panose="020B0603020202020204" charset="0"/>
              <a:cs typeface="Trebuchet MS" panose="020B0603020202020204" charset="0"/>
              <a:sym typeface="+mn-lt"/>
            </a:endParaRPr>
          </a:p>
        </p:txBody>
      </p:sp>
      <p:sp>
        <p:nvSpPr>
          <p:cNvPr id="43" name="矩形 42"/>
          <p:cNvSpPr/>
          <p:nvPr/>
        </p:nvSpPr>
        <p:spPr>
          <a:xfrm>
            <a:off x="6546905" y="2065991"/>
            <a:ext cx="2956560" cy="460375"/>
          </a:xfrm>
          <a:prstGeom prst="rect">
            <a:avLst/>
          </a:prstGeom>
        </p:spPr>
        <p:txBody>
          <a:bodyPr wrap="none">
            <a:spAutoFit/>
          </a:bodyPr>
          <a:lstStyle/>
          <a:p>
            <a:pPr algn="ctr"/>
            <a:r>
              <a:rPr lang="zh-CN" altLang="en-US" sz="2400" b="1">
                <a:solidFill>
                  <a:schemeClr val="bg1"/>
                </a:solidFill>
                <a:latin typeface="Trebuchet MS" panose="020B0603020202020204" charset="0"/>
                <a:cs typeface="Trebuchet MS" panose="020B0603020202020204" charset="0"/>
                <a:sym typeface="+mn-lt"/>
              </a:rPr>
              <a:t>R</a:t>
            </a:r>
            <a:r>
              <a:rPr lang="en-IN" altLang="zh-CN" sz="2400" b="1">
                <a:solidFill>
                  <a:schemeClr val="bg1"/>
                </a:solidFill>
                <a:latin typeface="Trebuchet MS" panose="020B0603020202020204" charset="0"/>
                <a:cs typeface="Trebuchet MS" panose="020B0603020202020204" charset="0"/>
                <a:sym typeface="+mn-lt"/>
              </a:rPr>
              <a:t>-</a:t>
            </a:r>
            <a:r>
              <a:rPr lang="en-IN" altLang="zh-CN" sz="2400" b="1">
                <a:solidFill>
                  <a:schemeClr val="bg1"/>
                </a:solidFill>
                <a:latin typeface="Trebuchet MS" panose="020B0603020202020204" charset="0"/>
                <a:cs typeface="Trebuchet MS" panose="020B0603020202020204" charset="0"/>
                <a:sym typeface="+mn-lt"/>
              </a:rPr>
              <a:t>SQUARED ERROR</a:t>
            </a:r>
            <a:r>
              <a:rPr lang="zh-CN" altLang="en-US" sz="2400" b="1">
                <a:solidFill>
                  <a:schemeClr val="bg1"/>
                </a:solidFill>
                <a:latin typeface="Trebuchet MS" panose="020B0603020202020204" charset="0"/>
                <a:cs typeface="Trebuchet MS" panose="020B0603020202020204" charset="0"/>
                <a:sym typeface="+mn-lt"/>
              </a:rPr>
              <a:t>:</a:t>
            </a:r>
            <a:endParaRPr lang="zh-CN" altLang="en-US" sz="2400" b="1">
              <a:solidFill>
                <a:schemeClr val="bg1"/>
              </a:solidFill>
              <a:latin typeface="Trebuchet MS" panose="020B0603020202020204" charset="0"/>
              <a:cs typeface="Trebuchet MS" panose="020B0603020202020204" charset="0"/>
              <a:sym typeface="+mn-lt"/>
            </a:endParaRPr>
          </a:p>
        </p:txBody>
      </p:sp>
      <p:sp>
        <p:nvSpPr>
          <p:cNvPr id="6" name="椭圆 5"/>
          <p:cNvSpPr/>
          <p:nvPr/>
        </p:nvSpPr>
        <p:spPr>
          <a:xfrm>
            <a:off x="484505" y="4733925"/>
            <a:ext cx="1207770" cy="114427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39"/>
          <p:cNvSpPr/>
          <p:nvPr/>
        </p:nvSpPr>
        <p:spPr>
          <a:xfrm>
            <a:off x="6505575" y="4718685"/>
            <a:ext cx="1196340" cy="116078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0" name="Group 112"/>
          <p:cNvGrpSpPr/>
          <p:nvPr/>
        </p:nvGrpSpPr>
        <p:grpSpPr>
          <a:xfrm>
            <a:off x="807898" y="5076945"/>
            <a:ext cx="560921" cy="525505"/>
            <a:chOff x="5368132" y="3540125"/>
            <a:chExt cx="465138" cy="435769"/>
          </a:xfrm>
          <a:solidFill>
            <a:schemeClr val="bg1"/>
          </a:solidFill>
        </p:grpSpPr>
        <p:sp>
          <p:nvSpPr>
            <p:cNvPr id="21"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1" i="0" u="none" strike="noStrike" kern="0" cap="none" spc="0" normalizeH="0" baseline="0" noProof="0">
                <a:ln>
                  <a:noFill/>
                </a:ln>
                <a:solidFill>
                  <a:srgbClr val="FFFFFF"/>
                </a:solidFill>
                <a:effectLst>
                  <a:outerShdw blurRad="38100" dist="38100" dir="2700000" algn="tl">
                    <a:srgbClr val="000000"/>
                  </a:outerShdw>
                </a:effectLst>
                <a:uLnTx/>
                <a:uFillTx/>
                <a:latin typeface="Trebuchet MS" panose="020B0603020202020204" charset="0"/>
                <a:cs typeface="Trebuchet MS" panose="020B0603020202020204" charset="0"/>
                <a:sym typeface="Arial" panose="020B0604020202020204" pitchFamily="34" charset="0"/>
              </a:endParaRPr>
            </a:p>
          </p:txBody>
        </p:sp>
        <p:sp>
          <p:nvSpPr>
            <p:cNvPr id="23"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1" i="0" u="none" strike="noStrike" kern="0" cap="none" spc="0" normalizeH="0" baseline="0" noProof="0">
                <a:ln>
                  <a:noFill/>
                </a:ln>
                <a:solidFill>
                  <a:srgbClr val="FFFFFF"/>
                </a:solidFill>
                <a:effectLst>
                  <a:outerShdw blurRad="38100" dist="38100" dir="2700000" algn="tl">
                    <a:srgbClr val="000000"/>
                  </a:outerShdw>
                </a:effectLst>
                <a:uLnTx/>
                <a:uFillTx/>
                <a:latin typeface="Trebuchet MS" panose="020B0603020202020204" charset="0"/>
                <a:cs typeface="Trebuchet MS" panose="020B0603020202020204" charset="0"/>
                <a:sym typeface="Arial" panose="020B0604020202020204" pitchFamily="34" charset="0"/>
              </a:endParaRPr>
            </a:p>
          </p:txBody>
        </p:sp>
      </p:grpSp>
      <p:sp>
        <p:nvSpPr>
          <p:cNvPr id="19" name="AutoShape 59"/>
          <p:cNvSpPr/>
          <p:nvPr/>
        </p:nvSpPr>
        <p:spPr bwMode="auto">
          <a:xfrm>
            <a:off x="6721783" y="5006701"/>
            <a:ext cx="561830" cy="559356"/>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p:spPr>
        <p:txBody>
          <a:bodyPr lIns="19050" tIns="19050" rIns="19050" bIns="1905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1" i="0" u="none" strike="noStrike" kern="0" cap="none" spc="0" normalizeH="0" baseline="0" noProof="0">
              <a:ln>
                <a:noFill/>
              </a:ln>
              <a:solidFill>
                <a:srgbClr val="FFFFFF"/>
              </a:solidFill>
              <a:effectLst>
                <a:outerShdw blurRad="38100" dist="38100" dir="2700000" algn="tl">
                  <a:srgbClr val="000000"/>
                </a:outerShdw>
              </a:effectLst>
              <a:uLnTx/>
              <a:uFillTx/>
              <a:latin typeface="Trebuchet MS" panose="020B0603020202020204" charset="0"/>
              <a:cs typeface="Trebuchet MS" panose="020B0603020202020204" charset="0"/>
              <a:sym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矩形 21"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p:nvPr/>
        </p:nvSpPr>
        <p:spPr>
          <a:xfrm>
            <a:off x="850835" y="161360"/>
            <a:ext cx="3747135" cy="521970"/>
          </a:xfrm>
          <a:prstGeom prst="rect">
            <a:avLst/>
          </a:prstGeom>
        </p:spPr>
        <p:txBody>
          <a:bodyPr wrap="none">
            <a:spAutoFit/>
          </a:bodyPr>
          <a:lstStyle/>
          <a:p>
            <a:r>
              <a:rPr lang="en-IN" altLang="zh-CN" sz="2800" b="1">
                <a:solidFill>
                  <a:srgbClr val="558C9C"/>
                </a:solidFill>
                <a:latin typeface="Trebuchet MS" panose="020B0603020202020204" charset="0"/>
                <a:ea typeface="+mj-ea"/>
                <a:cs typeface="Trebuchet MS" panose="020B0603020202020204" charset="0"/>
                <a:sym typeface="+mn-lt"/>
              </a:rPr>
              <a:t>EVALUATION METRICS</a:t>
            </a:r>
            <a:endParaRPr lang="en-IN" altLang="zh-CN" sz="2800" b="1">
              <a:solidFill>
                <a:srgbClr val="558C9C"/>
              </a:solidFill>
              <a:latin typeface="Trebuchet MS" panose="020B0603020202020204" charset="0"/>
              <a:ea typeface="+mj-ea"/>
              <a:cs typeface="Trebuchet MS" panose="020B0603020202020204" charset="0"/>
              <a:sym typeface="+mn-lt"/>
            </a:endParaRPr>
          </a:p>
        </p:txBody>
      </p:sp>
      <p:grpSp>
        <p:nvGrpSpPr>
          <p:cNvPr id="3" name="组合 2"/>
          <p:cNvGrpSpPr/>
          <p:nvPr/>
        </p:nvGrpSpPr>
        <p:grpSpPr>
          <a:xfrm>
            <a:off x="144072" y="235142"/>
            <a:ext cx="695716" cy="634685"/>
            <a:chOff x="8098971" y="442127"/>
            <a:chExt cx="625304" cy="570450"/>
          </a:xfrm>
        </p:grpSpPr>
        <p:sp>
          <p:nvSpPr>
            <p:cNvPr id="26" name="矩形 25"/>
            <p:cNvSpPr/>
            <p:nvPr/>
          </p:nvSpPr>
          <p:spPr>
            <a:xfrm>
              <a:off x="8391279" y="679581"/>
              <a:ext cx="332996" cy="33299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Trebuchet MS" panose="020B0603020202020204" charset="0"/>
                <a:cs typeface="Trebuchet MS" panose="020B0603020202020204" charset="0"/>
              </a:endParaRPr>
            </a:p>
          </p:txBody>
        </p:sp>
        <p:sp>
          <p:nvSpPr>
            <p:cNvPr id="2" name="矩形 1"/>
            <p:cNvSpPr/>
            <p:nvPr/>
          </p:nvSpPr>
          <p:spPr>
            <a:xfrm>
              <a:off x="8098971" y="442127"/>
              <a:ext cx="459542" cy="4595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Trebuchet MS" panose="020B0603020202020204" charset="0"/>
                <a:cs typeface="Trebuchet MS" panose="020B0603020202020204" charset="0"/>
              </a:endParaRPr>
            </a:p>
          </p:txBody>
        </p:sp>
      </p:grpSp>
      <p:sp>
        <p:nvSpPr>
          <p:cNvPr id="4" name="矩形 3"/>
          <p:cNvSpPr/>
          <p:nvPr/>
        </p:nvSpPr>
        <p:spPr>
          <a:xfrm rot="8100000">
            <a:off x="5425774" y="2194741"/>
            <a:ext cx="1426930" cy="14269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Trebuchet MS" panose="020B0603020202020204" charset="0"/>
              <a:cs typeface="Trebuchet MS" panose="020B0603020202020204" charset="0"/>
            </a:endParaRPr>
          </a:p>
        </p:txBody>
      </p:sp>
      <p:sp>
        <p:nvSpPr>
          <p:cNvPr id="43" name="矩形 42"/>
          <p:cNvSpPr/>
          <p:nvPr/>
        </p:nvSpPr>
        <p:spPr>
          <a:xfrm rot="8100000">
            <a:off x="4315883" y="3304632"/>
            <a:ext cx="1426930" cy="14269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Trebuchet MS" panose="020B0603020202020204" charset="0"/>
              <a:cs typeface="Trebuchet MS" panose="020B0603020202020204" charset="0"/>
            </a:endParaRPr>
          </a:p>
        </p:txBody>
      </p:sp>
      <p:sp>
        <p:nvSpPr>
          <p:cNvPr id="44" name="矩形 43"/>
          <p:cNvSpPr/>
          <p:nvPr/>
        </p:nvSpPr>
        <p:spPr>
          <a:xfrm rot="8100000">
            <a:off x="5412321" y="4401069"/>
            <a:ext cx="1426930" cy="14269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Trebuchet MS" panose="020B0603020202020204" charset="0"/>
              <a:cs typeface="Trebuchet MS" panose="020B0603020202020204" charset="0"/>
            </a:endParaRPr>
          </a:p>
        </p:txBody>
      </p:sp>
      <p:sp>
        <p:nvSpPr>
          <p:cNvPr id="45" name="矩形 44"/>
          <p:cNvSpPr/>
          <p:nvPr/>
        </p:nvSpPr>
        <p:spPr>
          <a:xfrm rot="8100000">
            <a:off x="6522211" y="3291179"/>
            <a:ext cx="1426930" cy="14269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Trebuchet MS" panose="020B0603020202020204" charset="0"/>
              <a:cs typeface="Trebuchet MS" panose="020B0603020202020204" charset="0"/>
            </a:endParaRPr>
          </a:p>
        </p:txBody>
      </p:sp>
      <p:sp>
        <p:nvSpPr>
          <p:cNvPr id="48" name="矩形 47"/>
          <p:cNvSpPr/>
          <p:nvPr/>
        </p:nvSpPr>
        <p:spPr>
          <a:xfrm>
            <a:off x="725829" y="4885958"/>
            <a:ext cx="3307980" cy="1337945"/>
          </a:xfrm>
          <a:prstGeom prst="rect">
            <a:avLst/>
          </a:prstGeom>
        </p:spPr>
        <p:txBody>
          <a:bodyPr wrap="square">
            <a:spAutoFit/>
          </a:bodyPr>
          <a:lstStyle/>
          <a:p>
            <a:pPr algn="just">
              <a:lnSpc>
                <a:spcPct val="150000"/>
              </a:lnSpc>
              <a:buClr>
                <a:srgbClr val="E7E6E6">
                  <a:lumMod val="10000"/>
                </a:srgbClr>
              </a:buClr>
            </a:pPr>
            <a:r>
              <a:rPr lang="zh-CN" altLang="en-US" b="1">
                <a:solidFill>
                  <a:schemeClr val="bg1">
                    <a:lumMod val="50000"/>
                  </a:schemeClr>
                </a:solidFill>
                <a:latin typeface="Trebuchet MS" panose="020B0603020202020204" charset="0"/>
                <a:cs typeface="Trebuchet MS" panose="020B0603020202020204" charset="0"/>
                <a:sym typeface="+mn-lt"/>
              </a:rPr>
              <a:t>It means the data is grouped into two i.e. the training and the test data. </a:t>
            </a:r>
            <a:endParaRPr lang="zh-CN" altLang="en-US" b="1">
              <a:solidFill>
                <a:schemeClr val="bg1">
                  <a:lumMod val="50000"/>
                </a:schemeClr>
              </a:solidFill>
              <a:latin typeface="Trebuchet MS" panose="020B0603020202020204" charset="0"/>
              <a:cs typeface="Trebuchet MS" panose="020B0603020202020204" charset="0"/>
              <a:sym typeface="+mn-lt"/>
            </a:endParaRPr>
          </a:p>
        </p:txBody>
      </p:sp>
      <p:sp>
        <p:nvSpPr>
          <p:cNvPr id="49" name="矩形 48"/>
          <p:cNvSpPr/>
          <p:nvPr/>
        </p:nvSpPr>
        <p:spPr>
          <a:xfrm>
            <a:off x="859790" y="1111250"/>
            <a:ext cx="3737610" cy="2584450"/>
          </a:xfrm>
          <a:prstGeom prst="rect">
            <a:avLst/>
          </a:prstGeom>
        </p:spPr>
        <p:txBody>
          <a:bodyPr wrap="square">
            <a:spAutoFit/>
          </a:bodyPr>
          <a:lstStyle/>
          <a:p>
            <a:pPr algn="just">
              <a:lnSpc>
                <a:spcPct val="150000"/>
              </a:lnSpc>
              <a:buClr>
                <a:srgbClr val="E7E6E6">
                  <a:lumMod val="10000"/>
                </a:srgbClr>
              </a:buClr>
            </a:pPr>
            <a:r>
              <a:rPr lang="zh-CN" altLang="en-US" b="1">
                <a:solidFill>
                  <a:schemeClr val="bg1">
                    <a:lumMod val="50000"/>
                  </a:schemeClr>
                </a:solidFill>
                <a:latin typeface="Trebuchet MS" panose="020B0603020202020204" charset="0"/>
                <a:cs typeface="Trebuchet MS" panose="020B0603020202020204" charset="0"/>
                <a:sym typeface="+mn-lt"/>
              </a:rPr>
              <a:t>Cross Validation is a validation technique for the model to statistically examine the generalization pattern of the results on the independent dataset</a:t>
            </a:r>
            <a:endParaRPr lang="zh-CN" altLang="en-US"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19" name="AutoShape 59"/>
          <p:cNvSpPr/>
          <p:nvPr/>
        </p:nvSpPr>
        <p:spPr bwMode="auto">
          <a:xfrm>
            <a:off x="6853863" y="3718921"/>
            <a:ext cx="561830" cy="559356"/>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1" i="0" u="none" strike="noStrike" kern="0" cap="none" spc="0" normalizeH="0" baseline="0" noProof="0">
              <a:ln>
                <a:noFill/>
              </a:ln>
              <a:solidFill>
                <a:srgbClr val="FFFFFF"/>
              </a:solidFill>
              <a:effectLst>
                <a:outerShdw blurRad="38100" dist="38100" dir="2700000" algn="tl">
                  <a:srgbClr val="000000"/>
                </a:outerShdw>
              </a:effectLst>
              <a:uLnTx/>
              <a:uFillTx/>
              <a:latin typeface="Trebuchet MS" panose="020B0603020202020204" charset="0"/>
              <a:cs typeface="Trebuchet MS" panose="020B0603020202020204" charset="0"/>
              <a:sym typeface="Arial" panose="020B0604020202020204" pitchFamily="34" charset="0"/>
            </a:endParaRPr>
          </a:p>
        </p:txBody>
      </p:sp>
      <p:grpSp>
        <p:nvGrpSpPr>
          <p:cNvPr id="20" name="Group 112"/>
          <p:cNvGrpSpPr/>
          <p:nvPr/>
        </p:nvGrpSpPr>
        <p:grpSpPr>
          <a:xfrm>
            <a:off x="4739183" y="3789165"/>
            <a:ext cx="560921" cy="525505"/>
            <a:chOff x="5368132" y="3540125"/>
            <a:chExt cx="465138" cy="435769"/>
          </a:xfrm>
          <a:solidFill>
            <a:schemeClr val="bg1"/>
          </a:solidFill>
        </p:grpSpPr>
        <p:sp>
          <p:nvSpPr>
            <p:cNvPr id="21"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1" i="0" u="none" strike="noStrike" kern="0" cap="none" spc="0" normalizeH="0" baseline="0" noProof="0">
                <a:ln>
                  <a:noFill/>
                </a:ln>
                <a:solidFill>
                  <a:srgbClr val="FFFFFF"/>
                </a:solidFill>
                <a:effectLst>
                  <a:outerShdw blurRad="38100" dist="38100" dir="2700000" algn="tl">
                    <a:srgbClr val="000000"/>
                  </a:outerShdw>
                </a:effectLst>
                <a:uLnTx/>
                <a:uFillTx/>
                <a:latin typeface="Trebuchet MS" panose="020B0603020202020204" charset="0"/>
                <a:cs typeface="Trebuchet MS" panose="020B0603020202020204" charset="0"/>
                <a:sym typeface="Arial" panose="020B0604020202020204" pitchFamily="34" charset="0"/>
              </a:endParaRPr>
            </a:p>
          </p:txBody>
        </p:sp>
        <p:sp>
          <p:nvSpPr>
            <p:cNvPr id="23"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1" i="0" u="none" strike="noStrike" kern="0" cap="none" spc="0" normalizeH="0" baseline="0" noProof="0">
                <a:ln>
                  <a:noFill/>
                </a:ln>
                <a:solidFill>
                  <a:srgbClr val="FFFFFF"/>
                </a:solidFill>
                <a:effectLst>
                  <a:outerShdw blurRad="38100" dist="38100" dir="2700000" algn="tl">
                    <a:srgbClr val="000000"/>
                  </a:outerShdw>
                </a:effectLst>
                <a:uLnTx/>
                <a:uFillTx/>
                <a:latin typeface="Trebuchet MS" panose="020B0603020202020204" charset="0"/>
                <a:cs typeface="Trebuchet MS" panose="020B0603020202020204" charset="0"/>
                <a:sym typeface="Arial" panose="020B0604020202020204" pitchFamily="34" charset="0"/>
              </a:endParaRPr>
            </a:p>
          </p:txBody>
        </p:sp>
      </p:grpSp>
      <p:sp>
        <p:nvSpPr>
          <p:cNvPr id="25" name="AutoShape 112"/>
          <p:cNvSpPr/>
          <p:nvPr/>
        </p:nvSpPr>
        <p:spPr bwMode="auto">
          <a:xfrm>
            <a:off x="5844870" y="2628528"/>
            <a:ext cx="561832" cy="559356"/>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1" i="0" u="none" strike="noStrike" kern="0" cap="none" spc="0" normalizeH="0" baseline="0" noProof="0">
              <a:ln>
                <a:noFill/>
              </a:ln>
              <a:solidFill>
                <a:srgbClr val="FFFFFF"/>
              </a:solidFill>
              <a:effectLst>
                <a:outerShdw blurRad="38100" dist="38100" dir="2700000" algn="tl">
                  <a:srgbClr val="000000"/>
                </a:outerShdw>
              </a:effectLst>
              <a:uLnTx/>
              <a:uFillTx/>
              <a:latin typeface="Trebuchet MS" panose="020B0603020202020204" charset="0"/>
              <a:cs typeface="Trebuchet MS" panose="020B0603020202020204" charset="0"/>
              <a:sym typeface="Arial" panose="020B0604020202020204" pitchFamily="34" charset="0"/>
            </a:endParaRPr>
          </a:p>
        </p:txBody>
      </p:sp>
      <p:grpSp>
        <p:nvGrpSpPr>
          <p:cNvPr id="27" name="组合 26"/>
          <p:cNvGrpSpPr/>
          <p:nvPr/>
        </p:nvGrpSpPr>
        <p:grpSpPr>
          <a:xfrm>
            <a:off x="5946841" y="4804302"/>
            <a:ext cx="384796" cy="560921"/>
            <a:chOff x="2528974" y="2863357"/>
            <a:chExt cx="246811" cy="359779"/>
          </a:xfrm>
          <a:solidFill>
            <a:schemeClr val="bg1"/>
          </a:solidFill>
        </p:grpSpPr>
        <p:sp>
          <p:nvSpPr>
            <p:cNvPr id="28"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1" i="0" u="none" strike="noStrike" kern="0" cap="none" spc="0" normalizeH="0" baseline="0" noProof="0">
                <a:ln>
                  <a:noFill/>
                </a:ln>
                <a:solidFill>
                  <a:srgbClr val="FFFFFF"/>
                </a:solidFill>
                <a:effectLst>
                  <a:outerShdw blurRad="38100" dist="38100" dir="2700000" algn="tl">
                    <a:srgbClr val="000000"/>
                  </a:outerShdw>
                </a:effectLst>
                <a:uLnTx/>
                <a:uFillTx/>
                <a:latin typeface="Trebuchet MS" panose="020B0603020202020204" charset="0"/>
                <a:cs typeface="Trebuchet MS" panose="020B0603020202020204" charset="0"/>
                <a:sym typeface="Arial" panose="020B0604020202020204" pitchFamily="34" charset="0"/>
              </a:endParaRPr>
            </a:p>
          </p:txBody>
        </p:sp>
        <p:sp>
          <p:nvSpPr>
            <p:cNvPr id="29"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1" i="0" u="none" strike="noStrike" kern="0" cap="none" spc="0" normalizeH="0" baseline="0" noProof="0">
                <a:ln>
                  <a:noFill/>
                </a:ln>
                <a:solidFill>
                  <a:srgbClr val="FFFFFF"/>
                </a:solidFill>
                <a:effectLst>
                  <a:outerShdw blurRad="38100" dist="38100" dir="2700000" algn="tl">
                    <a:srgbClr val="000000"/>
                  </a:outerShdw>
                </a:effectLst>
                <a:uLnTx/>
                <a:uFillTx/>
                <a:latin typeface="Trebuchet MS" panose="020B0603020202020204" charset="0"/>
                <a:cs typeface="Trebuchet MS" panose="020B0603020202020204" charset="0"/>
                <a:sym typeface="Arial" panose="020B0604020202020204" pitchFamily="34" charset="0"/>
              </a:endParaRPr>
            </a:p>
          </p:txBody>
        </p:sp>
      </p:grpSp>
      <p:sp>
        <p:nvSpPr>
          <p:cNvPr id="5" name="文本框 23" descr="e7d195523061f1c09e9d68d7cf438b91ef959ecb14fc25d26BBA7F7DBC18E55DFF4014AF651F0BF2569D4B6C1DA7F1A4683A481403BD872FC687266AD13265C1DE7C373772FD8728ABDD69ADD03BFF5BE2862BC891DBB79E3B16A08475943759BB2969C9A8B8933B93B1D416369138DB543BF0A5D9B0DF9D46CD3C203D0D99B19A091CB8D35ADF909FC717284F9FD8B5743DE0E770D1E019"/>
          <p:cNvSpPr txBox="1"/>
          <p:nvPr/>
        </p:nvSpPr>
        <p:spPr>
          <a:xfrm>
            <a:off x="954975" y="643479"/>
            <a:ext cx="2170430" cy="368300"/>
          </a:xfrm>
          <a:prstGeom prst="rect">
            <a:avLst/>
          </a:prstGeom>
          <a:noFill/>
        </p:spPr>
        <p:txBody>
          <a:bodyPr wrap="none" rtlCol="0">
            <a:spAutoFit/>
          </a:bodyPr>
          <a:p>
            <a:pPr algn="l"/>
            <a:r>
              <a:rPr lang="en-IN" altLang="en-US" b="1">
                <a:solidFill>
                  <a:schemeClr val="accent2"/>
                </a:solidFill>
                <a:latin typeface="Trebuchet MS" panose="020B0603020202020204" charset="0"/>
                <a:cs typeface="Trebuchet MS" panose="020B0603020202020204" charset="0"/>
                <a:sym typeface="+mn-ea"/>
              </a:rPr>
              <a:t>CROSS VALIDATION</a:t>
            </a:r>
            <a:endParaRPr lang="en-IN" altLang="en-US" b="1">
              <a:solidFill>
                <a:schemeClr val="accent2"/>
              </a:solidFill>
              <a:latin typeface="Trebuchet MS" panose="020B0603020202020204" charset="0"/>
              <a:cs typeface="Trebuchet MS" panose="020B0603020202020204" charset="0"/>
              <a:sym typeface="+mn-ea"/>
            </a:endParaRPr>
          </a:p>
        </p:txBody>
      </p:sp>
      <p:sp>
        <p:nvSpPr>
          <p:cNvPr id="6" name="矩形 48"/>
          <p:cNvSpPr/>
          <p:nvPr/>
        </p:nvSpPr>
        <p:spPr>
          <a:xfrm>
            <a:off x="1427637" y="4432548"/>
            <a:ext cx="1904365" cy="460375"/>
          </a:xfrm>
          <a:prstGeom prst="rect">
            <a:avLst/>
          </a:prstGeom>
        </p:spPr>
        <p:txBody>
          <a:bodyPr wrap="none">
            <a:spAutoFit/>
          </a:bodyPr>
          <a:p>
            <a:pPr algn="ctr"/>
            <a:r>
              <a:rPr lang="zh-CN" altLang="en-US" sz="2400" b="1">
                <a:solidFill>
                  <a:schemeClr val="bg1">
                    <a:lumMod val="50000"/>
                  </a:schemeClr>
                </a:solidFill>
                <a:latin typeface="Trebuchet MS" panose="020B0603020202020204" charset="0"/>
                <a:ea typeface="+mj-ea"/>
                <a:cs typeface="Trebuchet MS" panose="020B0603020202020204" charset="0"/>
                <a:sym typeface="+mn-lt"/>
              </a:rPr>
              <a:t>k-Fold (k=2)</a:t>
            </a:r>
            <a:endParaRPr lang="zh-CN" altLang="en-US" sz="2400"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7" name="矩形 49"/>
          <p:cNvSpPr/>
          <p:nvPr/>
        </p:nvSpPr>
        <p:spPr>
          <a:xfrm>
            <a:off x="7669742" y="1111362"/>
            <a:ext cx="3307980" cy="2168525"/>
          </a:xfrm>
          <a:prstGeom prst="rect">
            <a:avLst/>
          </a:prstGeom>
        </p:spPr>
        <p:txBody>
          <a:bodyPr wrap="square">
            <a:spAutoFit/>
          </a:bodyPr>
          <a:p>
            <a:pPr algn="just">
              <a:lnSpc>
                <a:spcPct val="150000"/>
              </a:lnSpc>
              <a:buClr>
                <a:srgbClr val="E7E6E6">
                  <a:lumMod val="10000"/>
                </a:srgbClr>
              </a:buClr>
            </a:pPr>
            <a:r>
              <a:rPr lang="en-IN" altLang="zh-CN" b="1">
                <a:solidFill>
                  <a:schemeClr val="bg1">
                    <a:lumMod val="50000"/>
                  </a:schemeClr>
                </a:solidFill>
                <a:latin typeface="Trebuchet MS" panose="020B0603020202020204" charset="0"/>
                <a:cs typeface="Trebuchet MS" panose="020B0603020202020204" charset="0"/>
                <a:sym typeface="+mn-lt"/>
              </a:rPr>
              <a:t>A </a:t>
            </a:r>
            <a:r>
              <a:rPr lang="zh-CN" altLang="en-US" b="1">
                <a:solidFill>
                  <a:schemeClr val="bg1">
                    <a:lumMod val="50000"/>
                  </a:schemeClr>
                </a:solidFill>
                <a:latin typeface="Trebuchet MS" panose="020B0603020202020204" charset="0"/>
                <a:cs typeface="Trebuchet MS" panose="020B0603020202020204" charset="0"/>
                <a:sym typeface="+mn-lt"/>
              </a:rPr>
              <a:t>better approach </a:t>
            </a:r>
            <a:r>
              <a:rPr lang="en-IN" altLang="zh-CN" b="1">
                <a:solidFill>
                  <a:schemeClr val="bg1">
                    <a:lumMod val="50000"/>
                  </a:schemeClr>
                </a:solidFill>
                <a:latin typeface="Trebuchet MS" panose="020B0603020202020204" charset="0"/>
                <a:cs typeface="Trebuchet MS" panose="020B0603020202020204" charset="0"/>
                <a:sym typeface="+mn-lt"/>
              </a:rPr>
              <a:t>where</a:t>
            </a:r>
            <a:r>
              <a:rPr lang="zh-CN" altLang="en-US" b="1">
                <a:solidFill>
                  <a:schemeClr val="bg1">
                    <a:lumMod val="50000"/>
                  </a:schemeClr>
                </a:solidFill>
                <a:latin typeface="Trebuchet MS" panose="020B0603020202020204" charset="0"/>
                <a:cs typeface="Trebuchet MS" panose="020B0603020202020204" charset="0"/>
                <a:sym typeface="+mn-lt"/>
              </a:rPr>
              <a:t> dataset is bifurgated into three, the training data, the validation data and the test data.</a:t>
            </a:r>
            <a:endParaRPr lang="zh-CN" altLang="en-US" b="1">
              <a:solidFill>
                <a:schemeClr val="bg1">
                  <a:lumMod val="50000"/>
                </a:schemeClr>
              </a:solidFill>
              <a:latin typeface="Trebuchet MS" panose="020B0603020202020204" charset="0"/>
              <a:cs typeface="Trebuchet MS" panose="020B0603020202020204" charset="0"/>
              <a:sym typeface="+mn-lt"/>
            </a:endParaRPr>
          </a:p>
        </p:txBody>
      </p:sp>
      <p:sp>
        <p:nvSpPr>
          <p:cNvPr id="10" name="矩形 50"/>
          <p:cNvSpPr/>
          <p:nvPr/>
        </p:nvSpPr>
        <p:spPr>
          <a:xfrm>
            <a:off x="8370915" y="551272"/>
            <a:ext cx="1904365" cy="460375"/>
          </a:xfrm>
          <a:prstGeom prst="rect">
            <a:avLst/>
          </a:prstGeom>
        </p:spPr>
        <p:txBody>
          <a:bodyPr wrap="none">
            <a:spAutoFit/>
          </a:bodyPr>
          <a:p>
            <a:pPr algn="ctr"/>
            <a:r>
              <a:rPr lang="zh-CN" altLang="en-US" sz="2400" b="1">
                <a:solidFill>
                  <a:schemeClr val="bg1">
                    <a:lumMod val="50000"/>
                  </a:schemeClr>
                </a:solidFill>
                <a:latin typeface="Trebuchet MS" panose="020B0603020202020204" charset="0"/>
                <a:ea typeface="+mj-ea"/>
                <a:cs typeface="Trebuchet MS" panose="020B0603020202020204" charset="0"/>
                <a:sym typeface="+mn-lt"/>
              </a:rPr>
              <a:t>k-Fold (k=</a:t>
            </a:r>
            <a:r>
              <a:rPr lang="en-IN" altLang="zh-CN" sz="2400" b="1">
                <a:solidFill>
                  <a:schemeClr val="bg1">
                    <a:lumMod val="50000"/>
                  </a:schemeClr>
                </a:solidFill>
                <a:latin typeface="Trebuchet MS" panose="020B0603020202020204" charset="0"/>
                <a:ea typeface="+mj-ea"/>
                <a:cs typeface="Trebuchet MS" panose="020B0603020202020204" charset="0"/>
                <a:sym typeface="+mn-lt"/>
              </a:rPr>
              <a:t>3</a:t>
            </a:r>
            <a:r>
              <a:rPr lang="zh-CN" altLang="en-US" sz="2400" b="1">
                <a:solidFill>
                  <a:schemeClr val="bg1">
                    <a:lumMod val="50000"/>
                  </a:schemeClr>
                </a:solidFill>
                <a:latin typeface="Trebuchet MS" panose="020B0603020202020204" charset="0"/>
                <a:ea typeface="+mj-ea"/>
                <a:cs typeface="Trebuchet MS" panose="020B0603020202020204" charset="0"/>
                <a:sym typeface="+mn-lt"/>
              </a:rPr>
              <a:t>)</a:t>
            </a:r>
            <a:endParaRPr lang="zh-CN" altLang="en-US" sz="2400" b="1">
              <a:solidFill>
                <a:schemeClr val="bg1">
                  <a:lumMod val="50000"/>
                </a:schemeClr>
              </a:solidFill>
              <a:latin typeface="Trebuchet MS" panose="020B0603020202020204" charset="0"/>
              <a:ea typeface="+mj-ea"/>
              <a:cs typeface="Trebuchet MS" panose="020B0603020202020204" charset="0"/>
              <a:sym typeface="+mn-lt"/>
            </a:endParaRPr>
          </a:p>
        </p:txBody>
      </p:sp>
      <p:sp>
        <p:nvSpPr>
          <p:cNvPr id="11" name="矩形 51"/>
          <p:cNvSpPr/>
          <p:nvPr/>
        </p:nvSpPr>
        <p:spPr>
          <a:xfrm>
            <a:off x="8015605" y="4278630"/>
            <a:ext cx="3648710" cy="2584450"/>
          </a:xfrm>
          <a:prstGeom prst="rect">
            <a:avLst/>
          </a:prstGeom>
        </p:spPr>
        <p:txBody>
          <a:bodyPr wrap="square">
            <a:spAutoFit/>
          </a:bodyPr>
          <a:p>
            <a:pPr algn="just">
              <a:lnSpc>
                <a:spcPct val="150000"/>
              </a:lnSpc>
              <a:buClr>
                <a:srgbClr val="E7E6E6">
                  <a:lumMod val="10000"/>
                </a:srgbClr>
              </a:buClr>
            </a:pPr>
            <a:r>
              <a:rPr lang="zh-CN" altLang="en-US" b="1">
                <a:solidFill>
                  <a:schemeClr val="bg1">
                    <a:lumMod val="50000"/>
                  </a:schemeClr>
                </a:solidFill>
                <a:latin typeface="Trebuchet MS" panose="020B0603020202020204" charset="0"/>
                <a:cs typeface="Trebuchet MS" panose="020B0603020202020204" charset="0"/>
                <a:sym typeface="+mn-lt"/>
              </a:rPr>
              <a:t>In this method, the data is grouped into k folds and model is trained into k-1 times. Each time k-1 portion is trained and is validated over the remaining portion.</a:t>
            </a:r>
            <a:endParaRPr lang="zh-CN" altLang="en-US" b="1">
              <a:solidFill>
                <a:schemeClr val="bg1">
                  <a:lumMod val="50000"/>
                </a:schemeClr>
              </a:solidFill>
              <a:latin typeface="Trebuchet MS" panose="020B0603020202020204" charset="0"/>
              <a:cs typeface="Trebuchet MS" panose="020B0603020202020204" charset="0"/>
              <a:sym typeface="+mn-lt"/>
            </a:endParaRPr>
          </a:p>
        </p:txBody>
      </p:sp>
      <p:sp>
        <p:nvSpPr>
          <p:cNvPr id="12" name="矩形 52"/>
          <p:cNvSpPr/>
          <p:nvPr/>
        </p:nvSpPr>
        <p:spPr>
          <a:xfrm>
            <a:off x="9178000" y="3768973"/>
            <a:ext cx="1547495" cy="460375"/>
          </a:xfrm>
          <a:prstGeom prst="rect">
            <a:avLst/>
          </a:prstGeom>
        </p:spPr>
        <p:txBody>
          <a:bodyPr wrap="none">
            <a:spAutoFit/>
          </a:bodyPr>
          <a:p>
            <a:pPr algn="ctr"/>
            <a:r>
              <a:rPr lang="en-IN" altLang="zh-CN" sz="2400" b="1">
                <a:solidFill>
                  <a:schemeClr val="bg1">
                    <a:lumMod val="50000"/>
                  </a:schemeClr>
                </a:solidFill>
                <a:latin typeface="Trebuchet MS" panose="020B0603020202020204" charset="0"/>
                <a:ea typeface="+mj-ea"/>
                <a:cs typeface="Trebuchet MS" panose="020B0603020202020204" charset="0"/>
                <a:sym typeface="+mn-lt"/>
              </a:rPr>
              <a:t>k-Fold (k)</a:t>
            </a:r>
            <a:endParaRPr lang="en-IN" altLang="zh-CN" sz="2400" b="1">
              <a:solidFill>
                <a:schemeClr val="bg1">
                  <a:lumMod val="50000"/>
                </a:schemeClr>
              </a:solidFill>
              <a:latin typeface="Trebuchet MS" panose="020B0603020202020204" charset="0"/>
              <a:ea typeface="+mj-ea"/>
              <a:cs typeface="Trebuchet MS" panose="020B0603020202020204" charset="0"/>
              <a:sym typeface="+mn-lt"/>
            </a:endParaRPr>
          </a:p>
        </p:txBody>
      </p:sp>
    </p:spTree>
  </p:cSld>
  <p:clrMapOvr>
    <a:masterClrMapping/>
  </p:clrMapOvr>
</p:sld>
</file>

<file path=ppt/theme/theme1.xml><?xml version="1.0" encoding="utf-8"?>
<a:theme xmlns:a="http://schemas.openxmlformats.org/drawingml/2006/main" name="Office 主题​​">
  <a:themeElements>
    <a:clrScheme name="2清新文艺">
      <a:dk1>
        <a:sysClr val="windowText" lastClr="000000"/>
      </a:dk1>
      <a:lt1>
        <a:sysClr val="window" lastClr="FFFFFF"/>
      </a:lt1>
      <a:dk2>
        <a:srgbClr val="44546A"/>
      </a:dk2>
      <a:lt2>
        <a:srgbClr val="E7E6E6"/>
      </a:lt2>
      <a:accent1>
        <a:srgbClr val="6496A4"/>
      </a:accent1>
      <a:accent2>
        <a:srgbClr val="787876"/>
      </a:accent2>
      <a:accent3>
        <a:srgbClr val="2A392E"/>
      </a:accent3>
      <a:accent4>
        <a:srgbClr val="525F5C"/>
      </a:accent4>
      <a:accent5>
        <a:srgbClr val="1C261E"/>
      </a:accent5>
      <a:accent6>
        <a:srgbClr val="333B3A"/>
      </a:accent6>
      <a:hlink>
        <a:srgbClr val="000000"/>
      </a:hlink>
      <a:folHlink>
        <a:srgbClr val="954F72"/>
      </a:folHlink>
    </a:clrScheme>
    <a:fontScheme name="标准1">
      <a:majorFont>
        <a:latin typeface="Arial"/>
        <a:ea typeface="Arial"/>
        <a:cs typeface=""/>
      </a:majorFont>
      <a:minorFont>
        <a:latin typeface="Calibri Light"/>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0</TotalTime>
  <Words>10506</Words>
  <Application>WPS Presentation</Application>
  <PresentationFormat>宽屏</PresentationFormat>
  <Paragraphs>435</Paragraphs>
  <Slides>23</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Arial</vt:lpstr>
      <vt:lpstr>SimSun</vt:lpstr>
      <vt:lpstr>Wingdings</vt:lpstr>
      <vt:lpstr>Trebuchet MS</vt:lpstr>
      <vt:lpstr>Bahnschrift Light</vt:lpstr>
      <vt:lpstr>Calibri</vt:lpstr>
      <vt:lpstr>Calibri Light</vt:lpstr>
      <vt:lpstr>Microsoft YaHei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哒哒 熊猫</dc:creator>
  <cp:lastModifiedBy>Utpal Mishra</cp:lastModifiedBy>
  <cp:revision>249</cp:revision>
  <dcterms:created xsi:type="dcterms:W3CDTF">2019-01-06T17:43:00Z</dcterms:created>
  <dcterms:modified xsi:type="dcterms:W3CDTF">2020-04-18T03:14:32Z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1033-11.2.0.9255</vt:lpwstr>
  </property>
</Properties>
</file>

<file path=docProps/thumbnail.jpeg>
</file>